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65" r:id="rId5"/>
    <p:sldId id="259" r:id="rId6"/>
    <p:sldId id="260" r:id="rId7"/>
    <p:sldId id="266" r:id="rId8"/>
    <p:sldId id="267" r:id="rId9"/>
    <p:sldId id="262" r:id="rId10"/>
    <p:sldId id="264" r:id="rId11"/>
  </p:sldIdLst>
  <p:sldSz cx="18288000" cy="10287000"/>
  <p:notesSz cx="6858000" cy="9144000"/>
  <p:embeddedFontLst>
    <p:embeddedFont>
      <p:font typeface="Aharoni" panose="020B0604020202020204" charset="-79"/>
      <p:bold r:id="rId13"/>
    </p:embeddedFont>
    <p:embeddedFont>
      <p:font typeface="Bahnschrift SemiBold Condensed" panose="020B0502040204020203" pitchFamily="34" charset="0"/>
      <p:bold r:id="rId14"/>
    </p:embeddedFont>
    <p:embeddedFont>
      <p:font typeface="Kollektif" panose="020B0604020202020204" charset="0"/>
      <p:regular r:id="rId15"/>
    </p:embeddedFont>
    <p:embeddedFont>
      <p:font typeface="Montserrat Ultra-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0010B4-2AA2-7385-1D9A-912A8DB5BD1D}" v="44" dt="2023-11-26T21:27:15.650"/>
    <p1510:client id="{1E917303-CBFB-4ADC-A4FD-859505164A93}" v="48" dt="2023-11-26T20:49:31.181"/>
    <p1510:client id="{33E16500-5248-4CB5-A339-3275085ED429}" v="34" dt="2023-11-25T21:17:17.2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ayton Warstler" userId="S::cjwarstl@uark.edu::d4b319f1-aebd-4f97-acaa-3af9501bff10" providerId="AD" clId="Web-{190010B4-2AA2-7385-1D9A-912A8DB5BD1D}"/>
    <pc:docChg chg="modSld">
      <pc:chgData name="Clayton Warstler" userId="S::cjwarstl@uark.edu::d4b319f1-aebd-4f97-acaa-3af9501bff10" providerId="AD" clId="Web-{190010B4-2AA2-7385-1D9A-912A8DB5BD1D}" dt="2023-11-26T21:27:15.056" v="22" actId="20577"/>
      <pc:docMkLst>
        <pc:docMk/>
      </pc:docMkLst>
      <pc:sldChg chg="modSp">
        <pc:chgData name="Clayton Warstler" userId="S::cjwarstl@uark.edu::d4b319f1-aebd-4f97-acaa-3af9501bff10" providerId="AD" clId="Web-{190010B4-2AA2-7385-1D9A-912A8DB5BD1D}" dt="2023-11-26T21:27:15.056" v="22" actId="20577"/>
        <pc:sldMkLst>
          <pc:docMk/>
          <pc:sldMk cId="0" sldId="257"/>
        </pc:sldMkLst>
        <pc:spChg chg="mod">
          <ac:chgData name="Clayton Warstler" userId="S::cjwarstl@uark.edu::d4b319f1-aebd-4f97-acaa-3af9501bff10" providerId="AD" clId="Web-{190010B4-2AA2-7385-1D9A-912A8DB5BD1D}" dt="2023-11-26T21:27:15.056" v="22" actId="20577"/>
          <ac:spMkLst>
            <pc:docMk/>
            <pc:sldMk cId="0" sldId="257"/>
            <ac:spMk id="8" creationId="{00000000-0000-0000-0000-000000000000}"/>
          </ac:spMkLst>
        </pc:spChg>
      </pc:sldChg>
      <pc:sldChg chg="modSp">
        <pc:chgData name="Clayton Warstler" userId="S::cjwarstl@uark.edu::d4b319f1-aebd-4f97-acaa-3af9501bff10" providerId="AD" clId="Web-{190010B4-2AA2-7385-1D9A-912A8DB5BD1D}" dt="2023-11-26T20:56:16.251" v="3" actId="20577"/>
        <pc:sldMkLst>
          <pc:docMk/>
          <pc:sldMk cId="0" sldId="259"/>
        </pc:sldMkLst>
        <pc:spChg chg="mod">
          <ac:chgData name="Clayton Warstler" userId="S::cjwarstl@uark.edu::d4b319f1-aebd-4f97-acaa-3af9501bff10" providerId="AD" clId="Web-{190010B4-2AA2-7385-1D9A-912A8DB5BD1D}" dt="2023-11-26T20:56:16.251" v="3" actId="20577"/>
          <ac:spMkLst>
            <pc:docMk/>
            <pc:sldMk cId="0" sldId="259"/>
            <ac:spMk id="8" creationId="{00000000-0000-0000-0000-000000000000}"/>
          </ac:spMkLst>
        </pc:spChg>
      </pc:sldChg>
    </pc:docChg>
  </pc:docChgLst>
  <pc:docChgLst>
    <pc:chgData name="Drew Stull" userId="ef5b9d79-15e4-4714-9fa9-b4821dd6547b" providerId="ADAL" clId="{33E16500-5248-4CB5-A339-3275085ED429}"/>
    <pc:docChg chg="undo redo custSel addSld modSld">
      <pc:chgData name="Drew Stull" userId="ef5b9d79-15e4-4714-9fa9-b4821dd6547b" providerId="ADAL" clId="{33E16500-5248-4CB5-A339-3275085ED429}" dt="2023-11-25T21:17:36.531" v="3441" actId="20577"/>
      <pc:docMkLst>
        <pc:docMk/>
      </pc:docMkLst>
      <pc:sldChg chg="modSp mod">
        <pc:chgData name="Drew Stull" userId="ef5b9d79-15e4-4714-9fa9-b4821dd6547b" providerId="ADAL" clId="{33E16500-5248-4CB5-A339-3275085ED429}" dt="2023-11-25T20:27:50.899" v="502" actId="403"/>
        <pc:sldMkLst>
          <pc:docMk/>
          <pc:sldMk cId="0" sldId="256"/>
        </pc:sldMkLst>
        <pc:spChg chg="mod">
          <ac:chgData name="Drew Stull" userId="ef5b9d79-15e4-4714-9fa9-b4821dd6547b" providerId="ADAL" clId="{33E16500-5248-4CB5-A339-3275085ED429}" dt="2023-11-25T20:27:29.063" v="497" actId="2711"/>
          <ac:spMkLst>
            <pc:docMk/>
            <pc:sldMk cId="0" sldId="256"/>
            <ac:spMk id="4" creationId="{00000000-0000-0000-0000-000000000000}"/>
          </ac:spMkLst>
        </pc:spChg>
        <pc:spChg chg="mod">
          <ac:chgData name="Drew Stull" userId="ef5b9d79-15e4-4714-9fa9-b4821dd6547b" providerId="ADAL" clId="{33E16500-5248-4CB5-A339-3275085ED429}" dt="2023-11-25T20:27:50.899" v="502" actId="403"/>
          <ac:spMkLst>
            <pc:docMk/>
            <pc:sldMk cId="0" sldId="256"/>
            <ac:spMk id="5" creationId="{00000000-0000-0000-0000-000000000000}"/>
          </ac:spMkLst>
        </pc:spChg>
        <pc:spChg chg="mod">
          <ac:chgData name="Drew Stull" userId="ef5b9d79-15e4-4714-9fa9-b4821dd6547b" providerId="ADAL" clId="{33E16500-5248-4CB5-A339-3275085ED429}" dt="2023-11-25T20:27:46.738" v="501" actId="403"/>
          <ac:spMkLst>
            <pc:docMk/>
            <pc:sldMk cId="0" sldId="256"/>
            <ac:spMk id="6" creationId="{00000000-0000-0000-0000-000000000000}"/>
          </ac:spMkLst>
        </pc:spChg>
        <pc:spChg chg="mod">
          <ac:chgData name="Drew Stull" userId="ef5b9d79-15e4-4714-9fa9-b4821dd6547b" providerId="ADAL" clId="{33E16500-5248-4CB5-A339-3275085ED429}" dt="2023-11-25T20:27:23.713" v="496" actId="403"/>
          <ac:spMkLst>
            <pc:docMk/>
            <pc:sldMk cId="0" sldId="256"/>
            <ac:spMk id="7" creationId="{00000000-0000-0000-0000-000000000000}"/>
          </ac:spMkLst>
        </pc:spChg>
      </pc:sldChg>
      <pc:sldChg chg="modSp mod">
        <pc:chgData name="Drew Stull" userId="ef5b9d79-15e4-4714-9fa9-b4821dd6547b" providerId="ADAL" clId="{33E16500-5248-4CB5-A339-3275085ED429}" dt="2023-11-25T20:28:17.072" v="513" actId="403"/>
        <pc:sldMkLst>
          <pc:docMk/>
          <pc:sldMk cId="0" sldId="257"/>
        </pc:sldMkLst>
        <pc:spChg chg="mod">
          <ac:chgData name="Drew Stull" userId="ef5b9d79-15e4-4714-9fa9-b4821dd6547b" providerId="ADAL" clId="{33E16500-5248-4CB5-A339-3275085ED429}" dt="2023-11-25T20:27:59.491" v="503" actId="2711"/>
          <ac:spMkLst>
            <pc:docMk/>
            <pc:sldMk cId="0" sldId="257"/>
            <ac:spMk id="6" creationId="{00000000-0000-0000-0000-000000000000}"/>
          </ac:spMkLst>
        </pc:spChg>
        <pc:spChg chg="mod">
          <ac:chgData name="Drew Stull" userId="ef5b9d79-15e4-4714-9fa9-b4821dd6547b" providerId="ADAL" clId="{33E16500-5248-4CB5-A339-3275085ED429}" dt="2023-11-25T20:28:09.871" v="509" actId="403"/>
          <ac:spMkLst>
            <pc:docMk/>
            <pc:sldMk cId="0" sldId="257"/>
            <ac:spMk id="7" creationId="{00000000-0000-0000-0000-000000000000}"/>
          </ac:spMkLst>
        </pc:spChg>
        <pc:spChg chg="mod">
          <ac:chgData name="Drew Stull" userId="ef5b9d79-15e4-4714-9fa9-b4821dd6547b" providerId="ADAL" clId="{33E16500-5248-4CB5-A339-3275085ED429}" dt="2023-11-25T20:28:17.072" v="513" actId="403"/>
          <ac:spMkLst>
            <pc:docMk/>
            <pc:sldMk cId="0" sldId="257"/>
            <ac:spMk id="8" creationId="{00000000-0000-0000-0000-000000000000}"/>
          </ac:spMkLst>
        </pc:spChg>
      </pc:sldChg>
      <pc:sldChg chg="modSp mod">
        <pc:chgData name="Drew Stull" userId="ef5b9d79-15e4-4714-9fa9-b4821dd6547b" providerId="ADAL" clId="{33E16500-5248-4CB5-A339-3275085ED429}" dt="2023-11-25T20:27:08.016" v="491" actId="2711"/>
        <pc:sldMkLst>
          <pc:docMk/>
          <pc:sldMk cId="0" sldId="258"/>
        </pc:sldMkLst>
        <pc:spChg chg="mod">
          <ac:chgData name="Drew Stull" userId="ef5b9d79-15e4-4714-9fa9-b4821dd6547b" providerId="ADAL" clId="{33E16500-5248-4CB5-A339-3275085ED429}" dt="2023-11-25T20:26:53.391" v="489" actId="2711"/>
          <ac:spMkLst>
            <pc:docMk/>
            <pc:sldMk cId="0" sldId="258"/>
            <ac:spMk id="2" creationId="{00000000-0000-0000-0000-000000000000}"/>
          </ac:spMkLst>
        </pc:spChg>
        <pc:spChg chg="mod">
          <ac:chgData name="Drew Stull" userId="ef5b9d79-15e4-4714-9fa9-b4821dd6547b" providerId="ADAL" clId="{33E16500-5248-4CB5-A339-3275085ED429}" dt="2023-11-25T20:27:08.016" v="491" actId="2711"/>
          <ac:spMkLst>
            <pc:docMk/>
            <pc:sldMk cId="0" sldId="258"/>
            <ac:spMk id="5" creationId="{00000000-0000-0000-0000-000000000000}"/>
          </ac:spMkLst>
        </pc:spChg>
        <pc:spChg chg="mod">
          <ac:chgData name="Drew Stull" userId="ef5b9d79-15e4-4714-9fa9-b4821dd6547b" providerId="ADAL" clId="{33E16500-5248-4CB5-A339-3275085ED429}" dt="2023-11-25T20:27:00.331" v="490" actId="2711"/>
          <ac:spMkLst>
            <pc:docMk/>
            <pc:sldMk cId="0" sldId="258"/>
            <ac:spMk id="9" creationId="{00000000-0000-0000-0000-000000000000}"/>
          </ac:spMkLst>
        </pc:spChg>
        <pc:spChg chg="mod">
          <ac:chgData name="Drew Stull" userId="ef5b9d79-15e4-4714-9fa9-b4821dd6547b" providerId="ADAL" clId="{33E16500-5248-4CB5-A339-3275085ED429}" dt="2023-11-25T20:26:38.238" v="488" actId="20577"/>
          <ac:spMkLst>
            <pc:docMk/>
            <pc:sldMk cId="0" sldId="258"/>
            <ac:spMk id="11" creationId="{00000000-0000-0000-0000-000000000000}"/>
          </ac:spMkLst>
        </pc:spChg>
        <pc:spChg chg="mod">
          <ac:chgData name="Drew Stull" userId="ef5b9d79-15e4-4714-9fa9-b4821dd6547b" providerId="ADAL" clId="{33E16500-5248-4CB5-A339-3275085ED429}" dt="2023-11-25T20:24:40.489" v="180" actId="2711"/>
          <ac:spMkLst>
            <pc:docMk/>
            <pc:sldMk cId="0" sldId="258"/>
            <ac:spMk id="12" creationId="{370A72A8-CF6C-C60B-B799-68602DC8DE12}"/>
          </ac:spMkLst>
        </pc:spChg>
      </pc:sldChg>
      <pc:sldChg chg="modSp mod">
        <pc:chgData name="Drew Stull" userId="ef5b9d79-15e4-4714-9fa9-b4821dd6547b" providerId="ADAL" clId="{33E16500-5248-4CB5-A339-3275085ED429}" dt="2023-11-25T20:40:35.198" v="1953" actId="20577"/>
        <pc:sldMkLst>
          <pc:docMk/>
          <pc:sldMk cId="0" sldId="259"/>
        </pc:sldMkLst>
        <pc:spChg chg="mod">
          <ac:chgData name="Drew Stull" userId="ef5b9d79-15e4-4714-9fa9-b4821dd6547b" providerId="ADAL" clId="{33E16500-5248-4CB5-A339-3275085ED429}" dt="2023-11-25T20:33:51.772" v="1133" actId="2711"/>
          <ac:spMkLst>
            <pc:docMk/>
            <pc:sldMk cId="0" sldId="259"/>
            <ac:spMk id="6" creationId="{00000000-0000-0000-0000-000000000000}"/>
          </ac:spMkLst>
        </pc:spChg>
        <pc:spChg chg="mod">
          <ac:chgData name="Drew Stull" userId="ef5b9d79-15e4-4714-9fa9-b4821dd6547b" providerId="ADAL" clId="{33E16500-5248-4CB5-A339-3275085ED429}" dt="2023-11-25T20:39:08.357" v="1816" actId="20577"/>
          <ac:spMkLst>
            <pc:docMk/>
            <pc:sldMk cId="0" sldId="259"/>
            <ac:spMk id="7" creationId="{00000000-0000-0000-0000-000000000000}"/>
          </ac:spMkLst>
        </pc:spChg>
        <pc:spChg chg="mod">
          <ac:chgData name="Drew Stull" userId="ef5b9d79-15e4-4714-9fa9-b4821dd6547b" providerId="ADAL" clId="{33E16500-5248-4CB5-A339-3275085ED429}" dt="2023-11-25T20:38:29.620" v="1786" actId="20577"/>
          <ac:spMkLst>
            <pc:docMk/>
            <pc:sldMk cId="0" sldId="259"/>
            <ac:spMk id="8" creationId="{00000000-0000-0000-0000-000000000000}"/>
          </ac:spMkLst>
        </pc:spChg>
        <pc:spChg chg="mod">
          <ac:chgData name="Drew Stull" userId="ef5b9d79-15e4-4714-9fa9-b4821dd6547b" providerId="ADAL" clId="{33E16500-5248-4CB5-A339-3275085ED429}" dt="2023-11-25T20:40:35.198" v="1953" actId="20577"/>
          <ac:spMkLst>
            <pc:docMk/>
            <pc:sldMk cId="0" sldId="259"/>
            <ac:spMk id="9" creationId="{00000000-0000-0000-0000-000000000000}"/>
          </ac:spMkLst>
        </pc:spChg>
      </pc:sldChg>
      <pc:sldChg chg="modSp mod">
        <pc:chgData name="Drew Stull" userId="ef5b9d79-15e4-4714-9fa9-b4821dd6547b" providerId="ADAL" clId="{33E16500-5248-4CB5-A339-3275085ED429}" dt="2023-11-25T20:55:30.307" v="2915" actId="1076"/>
        <pc:sldMkLst>
          <pc:docMk/>
          <pc:sldMk cId="0" sldId="260"/>
        </pc:sldMkLst>
        <pc:spChg chg="mod">
          <ac:chgData name="Drew Stull" userId="ef5b9d79-15e4-4714-9fa9-b4821dd6547b" providerId="ADAL" clId="{33E16500-5248-4CB5-A339-3275085ED429}" dt="2023-11-25T20:40:47.659" v="1955" actId="1076"/>
          <ac:spMkLst>
            <pc:docMk/>
            <pc:sldMk cId="0" sldId="260"/>
            <ac:spMk id="2" creationId="{00000000-0000-0000-0000-000000000000}"/>
          </ac:spMkLst>
        </pc:spChg>
        <pc:spChg chg="mod">
          <ac:chgData name="Drew Stull" userId="ef5b9d79-15e4-4714-9fa9-b4821dd6547b" providerId="ADAL" clId="{33E16500-5248-4CB5-A339-3275085ED429}" dt="2023-11-25T20:40:53.404" v="1957" actId="403"/>
          <ac:spMkLst>
            <pc:docMk/>
            <pc:sldMk cId="0" sldId="260"/>
            <ac:spMk id="8" creationId="{00000000-0000-0000-0000-000000000000}"/>
          </ac:spMkLst>
        </pc:spChg>
        <pc:spChg chg="mod">
          <ac:chgData name="Drew Stull" userId="ef5b9d79-15e4-4714-9fa9-b4821dd6547b" providerId="ADAL" clId="{33E16500-5248-4CB5-A339-3275085ED429}" dt="2023-11-25T20:53:43.214" v="2781" actId="403"/>
          <ac:spMkLst>
            <pc:docMk/>
            <pc:sldMk cId="0" sldId="260"/>
            <ac:spMk id="9" creationId="{00000000-0000-0000-0000-000000000000}"/>
          </ac:spMkLst>
        </pc:spChg>
        <pc:spChg chg="mod">
          <ac:chgData name="Drew Stull" userId="ef5b9d79-15e4-4714-9fa9-b4821dd6547b" providerId="ADAL" clId="{33E16500-5248-4CB5-A339-3275085ED429}" dt="2023-11-25T20:53:53.950" v="2783" actId="403"/>
          <ac:spMkLst>
            <pc:docMk/>
            <pc:sldMk cId="0" sldId="260"/>
            <ac:spMk id="10" creationId="{00000000-0000-0000-0000-000000000000}"/>
          </ac:spMkLst>
        </pc:spChg>
        <pc:spChg chg="mod">
          <ac:chgData name="Drew Stull" userId="ef5b9d79-15e4-4714-9fa9-b4821dd6547b" providerId="ADAL" clId="{33E16500-5248-4CB5-A339-3275085ED429}" dt="2023-11-25T20:54:18.350" v="2811" actId="403"/>
          <ac:spMkLst>
            <pc:docMk/>
            <pc:sldMk cId="0" sldId="260"/>
            <ac:spMk id="11" creationId="{00000000-0000-0000-0000-000000000000}"/>
          </ac:spMkLst>
        </pc:spChg>
        <pc:spChg chg="mod">
          <ac:chgData name="Drew Stull" userId="ef5b9d79-15e4-4714-9fa9-b4821dd6547b" providerId="ADAL" clId="{33E16500-5248-4CB5-A339-3275085ED429}" dt="2023-11-25T20:54:42.391" v="2839" actId="403"/>
          <ac:spMkLst>
            <pc:docMk/>
            <pc:sldMk cId="0" sldId="260"/>
            <ac:spMk id="12" creationId="{00000000-0000-0000-0000-000000000000}"/>
          </ac:spMkLst>
        </pc:spChg>
        <pc:spChg chg="mod">
          <ac:chgData name="Drew Stull" userId="ef5b9d79-15e4-4714-9fa9-b4821dd6547b" providerId="ADAL" clId="{33E16500-5248-4CB5-A339-3275085ED429}" dt="2023-11-25T20:54:50.595" v="2842" actId="2711"/>
          <ac:spMkLst>
            <pc:docMk/>
            <pc:sldMk cId="0" sldId="260"/>
            <ac:spMk id="13" creationId="{00000000-0000-0000-0000-000000000000}"/>
          </ac:spMkLst>
        </pc:spChg>
        <pc:spChg chg="mod">
          <ac:chgData name="Drew Stull" userId="ef5b9d79-15e4-4714-9fa9-b4821dd6547b" providerId="ADAL" clId="{33E16500-5248-4CB5-A339-3275085ED429}" dt="2023-11-25T20:53:37.924" v="2779" actId="403"/>
          <ac:spMkLst>
            <pc:docMk/>
            <pc:sldMk cId="0" sldId="260"/>
            <ac:spMk id="14" creationId="{00000000-0000-0000-0000-000000000000}"/>
          </ac:spMkLst>
        </pc:spChg>
        <pc:spChg chg="mod">
          <ac:chgData name="Drew Stull" userId="ef5b9d79-15e4-4714-9fa9-b4821dd6547b" providerId="ADAL" clId="{33E16500-5248-4CB5-A339-3275085ED429}" dt="2023-11-25T20:54:09.316" v="2809" actId="403"/>
          <ac:spMkLst>
            <pc:docMk/>
            <pc:sldMk cId="0" sldId="260"/>
            <ac:spMk id="15" creationId="{00000000-0000-0000-0000-000000000000}"/>
          </ac:spMkLst>
        </pc:spChg>
        <pc:spChg chg="mod">
          <ac:chgData name="Drew Stull" userId="ef5b9d79-15e4-4714-9fa9-b4821dd6547b" providerId="ADAL" clId="{33E16500-5248-4CB5-A339-3275085ED429}" dt="2023-11-25T20:54:30.347" v="2837" actId="403"/>
          <ac:spMkLst>
            <pc:docMk/>
            <pc:sldMk cId="0" sldId="260"/>
            <ac:spMk id="16" creationId="{00000000-0000-0000-0000-000000000000}"/>
          </ac:spMkLst>
        </pc:spChg>
        <pc:spChg chg="mod">
          <ac:chgData name="Drew Stull" userId="ef5b9d79-15e4-4714-9fa9-b4821dd6547b" providerId="ADAL" clId="{33E16500-5248-4CB5-A339-3275085ED429}" dt="2023-11-25T20:54:46.214" v="2841" actId="403"/>
          <ac:spMkLst>
            <pc:docMk/>
            <pc:sldMk cId="0" sldId="260"/>
            <ac:spMk id="17" creationId="{00000000-0000-0000-0000-000000000000}"/>
          </ac:spMkLst>
        </pc:spChg>
        <pc:spChg chg="mod">
          <ac:chgData name="Drew Stull" userId="ef5b9d79-15e4-4714-9fa9-b4821dd6547b" providerId="ADAL" clId="{33E16500-5248-4CB5-A339-3275085ED429}" dt="2023-11-25T20:55:30.307" v="2915" actId="1076"/>
          <ac:spMkLst>
            <pc:docMk/>
            <pc:sldMk cId="0" sldId="260"/>
            <ac:spMk id="18" creationId="{00000000-0000-0000-0000-000000000000}"/>
          </ac:spMkLst>
        </pc:spChg>
        <pc:spChg chg="mod">
          <ac:chgData name="Drew Stull" userId="ef5b9d79-15e4-4714-9fa9-b4821dd6547b" providerId="ADAL" clId="{33E16500-5248-4CB5-A339-3275085ED429}" dt="2023-11-25T20:51:13.980" v="2410" actId="20577"/>
          <ac:spMkLst>
            <pc:docMk/>
            <pc:sldMk cId="0" sldId="260"/>
            <ac:spMk id="29" creationId="{00000000-0000-0000-0000-000000000000}"/>
          </ac:spMkLst>
        </pc:spChg>
        <pc:spChg chg="mod">
          <ac:chgData name="Drew Stull" userId="ef5b9d79-15e4-4714-9fa9-b4821dd6547b" providerId="ADAL" clId="{33E16500-5248-4CB5-A339-3275085ED429}" dt="2023-11-25T20:53:21.013" v="2760" actId="20577"/>
          <ac:spMkLst>
            <pc:docMk/>
            <pc:sldMk cId="0" sldId="260"/>
            <ac:spMk id="32" creationId="{D04720E6-366F-C690-EC7B-8C868EAFC473}"/>
          </ac:spMkLst>
        </pc:spChg>
        <pc:grpChg chg="mod">
          <ac:chgData name="Drew Stull" userId="ef5b9d79-15e4-4714-9fa9-b4821dd6547b" providerId="ADAL" clId="{33E16500-5248-4CB5-A339-3275085ED429}" dt="2023-11-25T20:55:25.709" v="2914" actId="1076"/>
          <ac:grpSpMkLst>
            <pc:docMk/>
            <pc:sldMk cId="0" sldId="260"/>
            <ac:grpSpMk id="3" creationId="{00000000-0000-0000-0000-000000000000}"/>
          </ac:grpSpMkLst>
        </pc:grpChg>
      </pc:sldChg>
      <pc:sldChg chg="modSp mod">
        <pc:chgData name="Drew Stull" userId="ef5b9d79-15e4-4714-9fa9-b4821dd6547b" providerId="ADAL" clId="{33E16500-5248-4CB5-A339-3275085ED429}" dt="2023-11-25T20:56:00.681" v="2922" actId="403"/>
        <pc:sldMkLst>
          <pc:docMk/>
          <pc:sldMk cId="0" sldId="262"/>
        </pc:sldMkLst>
        <pc:spChg chg="mod">
          <ac:chgData name="Drew Stull" userId="ef5b9d79-15e4-4714-9fa9-b4821dd6547b" providerId="ADAL" clId="{33E16500-5248-4CB5-A339-3275085ED429}" dt="2023-11-25T20:56:00.681" v="2922" actId="403"/>
          <ac:spMkLst>
            <pc:docMk/>
            <pc:sldMk cId="0" sldId="262"/>
            <ac:spMk id="6" creationId="{00000000-0000-0000-0000-000000000000}"/>
          </ac:spMkLst>
        </pc:spChg>
      </pc:sldChg>
      <pc:sldChg chg="modSp mod">
        <pc:chgData name="Drew Stull" userId="ef5b9d79-15e4-4714-9fa9-b4821dd6547b" providerId="ADAL" clId="{33E16500-5248-4CB5-A339-3275085ED429}" dt="2023-11-25T21:03:54.950" v="3221" actId="20577"/>
        <pc:sldMkLst>
          <pc:docMk/>
          <pc:sldMk cId="3583198296" sldId="264"/>
        </pc:sldMkLst>
        <pc:spChg chg="mod">
          <ac:chgData name="Drew Stull" userId="ef5b9d79-15e4-4714-9fa9-b4821dd6547b" providerId="ADAL" clId="{33E16500-5248-4CB5-A339-3275085ED429}" dt="2023-11-25T20:59:04.409" v="3030" actId="2711"/>
          <ac:spMkLst>
            <pc:docMk/>
            <pc:sldMk cId="3583198296" sldId="264"/>
            <ac:spMk id="6" creationId="{00000000-0000-0000-0000-000000000000}"/>
          </ac:spMkLst>
        </pc:spChg>
        <pc:spChg chg="mod">
          <ac:chgData name="Drew Stull" userId="ef5b9d79-15e4-4714-9fa9-b4821dd6547b" providerId="ADAL" clId="{33E16500-5248-4CB5-A339-3275085ED429}" dt="2023-11-25T21:00:37.026" v="3102" actId="20577"/>
          <ac:spMkLst>
            <pc:docMk/>
            <pc:sldMk cId="3583198296" sldId="264"/>
            <ac:spMk id="8" creationId="{E229E5DE-946A-A93B-191A-31C9EF5F56C8}"/>
          </ac:spMkLst>
        </pc:spChg>
        <pc:spChg chg="mod">
          <ac:chgData name="Drew Stull" userId="ef5b9d79-15e4-4714-9fa9-b4821dd6547b" providerId="ADAL" clId="{33E16500-5248-4CB5-A339-3275085ED429}" dt="2023-11-25T21:03:54.950" v="3221" actId="20577"/>
          <ac:spMkLst>
            <pc:docMk/>
            <pc:sldMk cId="3583198296" sldId="264"/>
            <ac:spMk id="10" creationId="{94D24495-E1E6-1607-5116-D1BACE3E3B39}"/>
          </ac:spMkLst>
        </pc:spChg>
      </pc:sldChg>
      <pc:sldChg chg="modSp mod">
        <pc:chgData name="Drew Stull" userId="ef5b9d79-15e4-4714-9fa9-b4821dd6547b" providerId="ADAL" clId="{33E16500-5248-4CB5-A339-3275085ED429}" dt="2023-11-25T20:33:42.651" v="1132" actId="20577"/>
        <pc:sldMkLst>
          <pc:docMk/>
          <pc:sldMk cId="2849477355" sldId="265"/>
        </pc:sldMkLst>
        <pc:spChg chg="mod">
          <ac:chgData name="Drew Stull" userId="ef5b9d79-15e4-4714-9fa9-b4821dd6547b" providerId="ADAL" clId="{33E16500-5248-4CB5-A339-3275085ED429}" dt="2023-11-25T20:28:34.847" v="515" actId="403"/>
          <ac:spMkLst>
            <pc:docMk/>
            <pc:sldMk cId="2849477355" sldId="265"/>
            <ac:spMk id="2" creationId="{00000000-0000-0000-0000-000000000000}"/>
          </ac:spMkLst>
        </pc:spChg>
        <pc:spChg chg="mod">
          <ac:chgData name="Drew Stull" userId="ef5b9d79-15e4-4714-9fa9-b4821dd6547b" providerId="ADAL" clId="{33E16500-5248-4CB5-A339-3275085ED429}" dt="2023-11-25T20:28:42.658" v="517" actId="403"/>
          <ac:spMkLst>
            <pc:docMk/>
            <pc:sldMk cId="2849477355" sldId="265"/>
            <ac:spMk id="5" creationId="{00000000-0000-0000-0000-000000000000}"/>
          </ac:spMkLst>
        </pc:spChg>
        <pc:spChg chg="mod">
          <ac:chgData name="Drew Stull" userId="ef5b9d79-15e4-4714-9fa9-b4821dd6547b" providerId="ADAL" clId="{33E16500-5248-4CB5-A339-3275085ED429}" dt="2023-11-25T20:28:48.178" v="519" actId="403"/>
          <ac:spMkLst>
            <pc:docMk/>
            <pc:sldMk cId="2849477355" sldId="265"/>
            <ac:spMk id="9" creationId="{00000000-0000-0000-0000-000000000000}"/>
          </ac:spMkLst>
        </pc:spChg>
        <pc:spChg chg="mod">
          <ac:chgData name="Drew Stull" userId="ef5b9d79-15e4-4714-9fa9-b4821dd6547b" providerId="ADAL" clId="{33E16500-5248-4CB5-A339-3275085ED429}" dt="2023-11-25T20:33:42.651" v="1132" actId="20577"/>
          <ac:spMkLst>
            <pc:docMk/>
            <pc:sldMk cId="2849477355" sldId="265"/>
            <ac:spMk id="10" creationId="{E329F330-A99C-4566-6EF5-A7450043F77E}"/>
          </ac:spMkLst>
        </pc:spChg>
        <pc:spChg chg="mod">
          <ac:chgData name="Drew Stull" userId="ef5b9d79-15e4-4714-9fa9-b4821dd6547b" providerId="ADAL" clId="{33E16500-5248-4CB5-A339-3275085ED429}" dt="2023-11-25T20:31:37.580" v="653" actId="33524"/>
          <ac:spMkLst>
            <pc:docMk/>
            <pc:sldMk cId="2849477355" sldId="265"/>
            <ac:spMk id="12" creationId="{F7D15E4C-C734-B7F6-45C0-88D4D9CF6022}"/>
          </ac:spMkLst>
        </pc:spChg>
      </pc:sldChg>
      <pc:sldChg chg="addSp delSp modSp mod">
        <pc:chgData name="Drew Stull" userId="ef5b9d79-15e4-4714-9fa9-b4821dd6547b" providerId="ADAL" clId="{33E16500-5248-4CB5-A339-3275085ED429}" dt="2023-11-25T21:10:02.691" v="3287" actId="403"/>
        <pc:sldMkLst>
          <pc:docMk/>
          <pc:sldMk cId="2530935226" sldId="266"/>
        </pc:sldMkLst>
        <pc:spChg chg="mod">
          <ac:chgData name="Drew Stull" userId="ef5b9d79-15e4-4714-9fa9-b4821dd6547b" providerId="ADAL" clId="{33E16500-5248-4CB5-A339-3275085ED429}" dt="2023-11-25T20:55:46.339" v="2917" actId="403"/>
          <ac:spMkLst>
            <pc:docMk/>
            <pc:sldMk cId="2530935226" sldId="266"/>
            <ac:spMk id="8" creationId="{00000000-0000-0000-0000-000000000000}"/>
          </ac:spMkLst>
        </pc:spChg>
        <pc:spChg chg="mod">
          <ac:chgData name="Drew Stull" userId="ef5b9d79-15e4-4714-9fa9-b4821dd6547b" providerId="ADAL" clId="{33E16500-5248-4CB5-A339-3275085ED429}" dt="2023-11-25T21:10:02.691" v="3287" actId="403"/>
          <ac:spMkLst>
            <pc:docMk/>
            <pc:sldMk cId="2530935226" sldId="266"/>
            <ac:spMk id="31" creationId="{E912E1E0-8A64-B3FA-18AA-94F32B3B545B}"/>
          </ac:spMkLst>
        </pc:spChg>
        <pc:picChg chg="add del">
          <ac:chgData name="Drew Stull" userId="ef5b9d79-15e4-4714-9fa9-b4821dd6547b" providerId="ADAL" clId="{33E16500-5248-4CB5-A339-3275085ED429}" dt="2023-11-25T21:09:48.862" v="3283" actId="22"/>
          <ac:picMkLst>
            <pc:docMk/>
            <pc:sldMk cId="2530935226" sldId="266"/>
            <ac:picMk id="6" creationId="{CE350003-84C1-C333-F6FD-3260020EB167}"/>
          </ac:picMkLst>
        </pc:picChg>
      </pc:sldChg>
      <pc:sldChg chg="addSp delSp modSp add mod">
        <pc:chgData name="Drew Stull" userId="ef5b9d79-15e4-4714-9fa9-b4821dd6547b" providerId="ADAL" clId="{33E16500-5248-4CB5-A339-3275085ED429}" dt="2023-11-25T21:17:36.531" v="3441" actId="20577"/>
        <pc:sldMkLst>
          <pc:docMk/>
          <pc:sldMk cId="1460879814" sldId="267"/>
        </pc:sldMkLst>
        <pc:spChg chg="mod">
          <ac:chgData name="Drew Stull" userId="ef5b9d79-15e4-4714-9fa9-b4821dd6547b" providerId="ADAL" clId="{33E16500-5248-4CB5-A339-3275085ED429}" dt="2023-11-25T21:11:29.156" v="3297" actId="20577"/>
          <ac:spMkLst>
            <pc:docMk/>
            <pc:sldMk cId="1460879814" sldId="267"/>
            <ac:spMk id="4" creationId="{00000000-0000-0000-0000-000000000000}"/>
          </ac:spMkLst>
        </pc:spChg>
        <pc:spChg chg="add mod">
          <ac:chgData name="Drew Stull" userId="ef5b9d79-15e4-4714-9fa9-b4821dd6547b" providerId="ADAL" clId="{33E16500-5248-4CB5-A339-3275085ED429}" dt="2023-11-25T21:11:47.718" v="3302" actId="403"/>
          <ac:spMkLst>
            <pc:docMk/>
            <pc:sldMk cId="1460879814" sldId="267"/>
            <ac:spMk id="5" creationId="{5BDA3B1C-DA69-9CF3-5000-800C54538D18}"/>
          </ac:spMkLst>
        </pc:spChg>
        <pc:spChg chg="add mod">
          <ac:chgData name="Drew Stull" userId="ef5b9d79-15e4-4714-9fa9-b4821dd6547b" providerId="ADAL" clId="{33E16500-5248-4CB5-A339-3275085ED429}" dt="2023-11-25T21:13:38.012" v="3320" actId="20577"/>
          <ac:spMkLst>
            <pc:docMk/>
            <pc:sldMk cId="1460879814" sldId="267"/>
            <ac:spMk id="6" creationId="{697A3033-9608-65A8-D4AC-37BB48F8B29F}"/>
          </ac:spMkLst>
        </pc:spChg>
        <pc:spChg chg="mod">
          <ac:chgData name="Drew Stull" userId="ef5b9d79-15e4-4714-9fa9-b4821dd6547b" providerId="ADAL" clId="{33E16500-5248-4CB5-A339-3275085ED429}" dt="2023-11-25T20:56:24.732" v="2964" actId="20577"/>
          <ac:spMkLst>
            <pc:docMk/>
            <pc:sldMk cId="1460879814" sldId="267"/>
            <ac:spMk id="8" creationId="{00000000-0000-0000-0000-000000000000}"/>
          </ac:spMkLst>
        </pc:spChg>
        <pc:spChg chg="add mod">
          <ac:chgData name="Drew Stull" userId="ef5b9d79-15e4-4714-9fa9-b4821dd6547b" providerId="ADAL" clId="{33E16500-5248-4CB5-A339-3275085ED429}" dt="2023-11-25T21:15:00.618" v="3360" actId="1076"/>
          <ac:spMkLst>
            <pc:docMk/>
            <pc:sldMk cId="1460879814" sldId="267"/>
            <ac:spMk id="9" creationId="{A7FAF284-2233-E318-2F97-B561E2363AC2}"/>
          </ac:spMkLst>
        </pc:spChg>
        <pc:spChg chg="add mod">
          <ac:chgData name="Drew Stull" userId="ef5b9d79-15e4-4714-9fa9-b4821dd6547b" providerId="ADAL" clId="{33E16500-5248-4CB5-A339-3275085ED429}" dt="2023-11-25T21:16:38.827" v="3396" actId="20577"/>
          <ac:spMkLst>
            <pc:docMk/>
            <pc:sldMk cId="1460879814" sldId="267"/>
            <ac:spMk id="12" creationId="{96C78768-CD44-45C7-61C1-CF3952837CAF}"/>
          </ac:spMkLst>
        </pc:spChg>
        <pc:spChg chg="add mod">
          <ac:chgData name="Drew Stull" userId="ef5b9d79-15e4-4714-9fa9-b4821dd6547b" providerId="ADAL" clId="{33E16500-5248-4CB5-A339-3275085ED429}" dt="2023-11-25T21:17:36.531" v="3441" actId="20577"/>
          <ac:spMkLst>
            <pc:docMk/>
            <pc:sldMk cId="1460879814" sldId="267"/>
            <ac:spMk id="14" creationId="{03FAD0FA-8531-4E9A-614A-A37592BE99D5}"/>
          </ac:spMkLst>
        </pc:spChg>
        <pc:spChg chg="del mod">
          <ac:chgData name="Drew Stull" userId="ef5b9d79-15e4-4714-9fa9-b4821dd6547b" providerId="ADAL" clId="{33E16500-5248-4CB5-A339-3275085ED429}" dt="2023-11-25T20:56:28.771" v="2966"/>
          <ac:spMkLst>
            <pc:docMk/>
            <pc:sldMk cId="1460879814" sldId="267"/>
            <ac:spMk id="31" creationId="{E912E1E0-8A64-B3FA-18AA-94F32B3B545B}"/>
          </ac:spMkLst>
        </pc:spChg>
        <pc:picChg chg="add mod">
          <ac:chgData name="Drew Stull" userId="ef5b9d79-15e4-4714-9fa9-b4821dd6547b" providerId="ADAL" clId="{33E16500-5248-4CB5-A339-3275085ED429}" dt="2023-11-25T21:14:57.272" v="3359" actId="14100"/>
          <ac:picMkLst>
            <pc:docMk/>
            <pc:sldMk cId="1460879814" sldId="267"/>
            <ac:picMk id="7" creationId="{63460FA3-0C9D-4E19-842D-5217B9E4913D}"/>
          </ac:picMkLst>
        </pc:picChg>
        <pc:picChg chg="add mod">
          <ac:chgData name="Drew Stull" userId="ef5b9d79-15e4-4714-9fa9-b4821dd6547b" providerId="ADAL" clId="{33E16500-5248-4CB5-A339-3275085ED429}" dt="2023-11-25T21:15:09.182" v="3363" actId="14100"/>
          <ac:picMkLst>
            <pc:docMk/>
            <pc:sldMk cId="1460879814" sldId="267"/>
            <ac:picMk id="10" creationId="{4D5F210C-A79E-59ED-D83B-C6349D41F300}"/>
          </ac:picMkLst>
        </pc:picChg>
        <pc:picChg chg="add mod">
          <ac:chgData name="Drew Stull" userId="ef5b9d79-15e4-4714-9fa9-b4821dd6547b" providerId="ADAL" clId="{33E16500-5248-4CB5-A339-3275085ED429}" dt="2023-11-25T21:16:07.027" v="3366" actId="14100"/>
          <ac:picMkLst>
            <pc:docMk/>
            <pc:sldMk cId="1460879814" sldId="267"/>
            <ac:picMk id="11" creationId="{C41C7328-ED67-E884-2194-7E77CCD76F0D}"/>
          </ac:picMkLst>
        </pc:picChg>
        <pc:picChg chg="add mod">
          <ac:chgData name="Drew Stull" userId="ef5b9d79-15e4-4714-9fa9-b4821dd6547b" providerId="ADAL" clId="{33E16500-5248-4CB5-A339-3275085ED429}" dt="2023-11-25T21:17:10.169" v="3399" actId="14100"/>
          <ac:picMkLst>
            <pc:docMk/>
            <pc:sldMk cId="1460879814" sldId="267"/>
            <ac:picMk id="13" creationId="{85244A32-B143-DCCC-6937-8631C454EB21}"/>
          </ac:picMkLst>
        </pc:picChg>
      </pc:sldChg>
    </pc:docChg>
  </pc:docChgLst>
  <pc:docChgLst>
    <pc:chgData name="Drew Stull" userId="ef5b9d79-15e4-4714-9fa9-b4821dd6547b" providerId="ADAL" clId="{1E917303-CBFB-4ADC-A4FD-859505164A93}"/>
    <pc:docChg chg="modSld">
      <pc:chgData name="Drew Stull" userId="ef5b9d79-15e4-4714-9fa9-b4821dd6547b" providerId="ADAL" clId="{1E917303-CBFB-4ADC-A4FD-859505164A93}" dt="2023-11-26T20:49:31.181" v="47" actId="20577"/>
      <pc:docMkLst>
        <pc:docMk/>
      </pc:docMkLst>
      <pc:sldChg chg="modNotesTx">
        <pc:chgData name="Drew Stull" userId="ef5b9d79-15e4-4714-9fa9-b4821dd6547b" providerId="ADAL" clId="{1E917303-CBFB-4ADC-A4FD-859505164A93}" dt="2023-11-26T20:47:38.341" v="7" actId="20577"/>
        <pc:sldMkLst>
          <pc:docMk/>
          <pc:sldMk cId="0" sldId="256"/>
        </pc:sldMkLst>
      </pc:sldChg>
      <pc:sldChg chg="modNotesTx">
        <pc:chgData name="Drew Stull" userId="ef5b9d79-15e4-4714-9fa9-b4821dd6547b" providerId="ADAL" clId="{1E917303-CBFB-4ADC-A4FD-859505164A93}" dt="2023-11-26T20:47:43.125" v="15" actId="20577"/>
        <pc:sldMkLst>
          <pc:docMk/>
          <pc:sldMk cId="0" sldId="257"/>
        </pc:sldMkLst>
      </pc:sldChg>
      <pc:sldChg chg="modNotesTx">
        <pc:chgData name="Drew Stull" userId="ef5b9d79-15e4-4714-9fa9-b4821dd6547b" providerId="ADAL" clId="{1E917303-CBFB-4ADC-A4FD-859505164A93}" dt="2023-11-26T20:47:48.461" v="19" actId="20577"/>
        <pc:sldMkLst>
          <pc:docMk/>
          <pc:sldMk cId="0" sldId="258"/>
        </pc:sldMkLst>
      </pc:sldChg>
      <pc:sldChg chg="modNotesTx">
        <pc:chgData name="Drew Stull" userId="ef5b9d79-15e4-4714-9fa9-b4821dd6547b" providerId="ADAL" clId="{1E917303-CBFB-4ADC-A4FD-859505164A93}" dt="2023-11-26T20:48:30.700" v="33" actId="20577"/>
        <pc:sldMkLst>
          <pc:docMk/>
          <pc:sldMk cId="0" sldId="259"/>
        </pc:sldMkLst>
      </pc:sldChg>
      <pc:sldChg chg="modNotesTx">
        <pc:chgData name="Drew Stull" userId="ef5b9d79-15e4-4714-9fa9-b4821dd6547b" providerId="ADAL" clId="{1E917303-CBFB-4ADC-A4FD-859505164A93}" dt="2023-11-26T20:48:36.030" v="39" actId="20577"/>
        <pc:sldMkLst>
          <pc:docMk/>
          <pc:sldMk cId="0" sldId="260"/>
        </pc:sldMkLst>
      </pc:sldChg>
      <pc:sldChg chg="modNotesTx">
        <pc:chgData name="Drew Stull" userId="ef5b9d79-15e4-4714-9fa9-b4821dd6547b" providerId="ADAL" clId="{1E917303-CBFB-4ADC-A4FD-859505164A93}" dt="2023-11-26T20:48:24.257" v="26" actId="20577"/>
        <pc:sldMkLst>
          <pc:docMk/>
          <pc:sldMk cId="2849477355" sldId="265"/>
        </pc:sldMkLst>
      </pc:sldChg>
      <pc:sldChg chg="modNotesTx">
        <pc:chgData name="Drew Stull" userId="ef5b9d79-15e4-4714-9fa9-b4821dd6547b" providerId="ADAL" clId="{1E917303-CBFB-4ADC-A4FD-859505164A93}" dt="2023-11-26T20:49:26.348" v="43" actId="20577"/>
        <pc:sldMkLst>
          <pc:docMk/>
          <pc:sldMk cId="2530935226" sldId="266"/>
        </pc:sldMkLst>
      </pc:sldChg>
      <pc:sldChg chg="modNotesTx">
        <pc:chgData name="Drew Stull" userId="ef5b9d79-15e4-4714-9fa9-b4821dd6547b" providerId="ADAL" clId="{1E917303-CBFB-4ADC-A4FD-859505164A93}" dt="2023-11-26T20:49:31.181" v="47" actId="20577"/>
        <pc:sldMkLst>
          <pc:docMk/>
          <pc:sldMk cId="1460879814" sldId="267"/>
        </pc:sldMkLst>
      </pc:sldChg>
    </pc:docChg>
  </pc:docChgLst>
</pc:chgInfo>
</file>

<file path=ppt/media/image1.jpeg>
</file>

<file path=ppt/media/image2.png>
</file>

<file path=ppt/media/image3.jpe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26.11.2023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a:t>Fernanda</a:t>
            </a:r>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2864765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a:t>Fernanda</a:t>
            </a:r>
          </a:p>
        </p:txBody>
      </p:sp>
      <p:sp>
        <p:nvSpPr>
          <p:cNvPr id="4" name="Slide Number Placeholder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3357078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Drew</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Braeden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451849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a:t>Clayton</a:t>
            </a:r>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2823121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a:t>Andrew</a:t>
            </a:r>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21468843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a:t>Drew</a:t>
            </a:r>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2884483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a:t>Drew</a:t>
            </a:r>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1545117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hyperlink" Target="https://transducersdirect.com/wp-content/uploads/2023/07/TDWLB-iOS-App-UserGuide-5.23.pdf" TargetMode="External"/><Relationship Id="rId13" Type="http://schemas.openxmlformats.org/officeDocument/2006/relationships/hyperlink" Target="https://doi.org/10.3141/2117-12" TargetMode="External"/><Relationship Id="rId18" Type="http://schemas.openxmlformats.org/officeDocument/2006/relationships/hyperlink" Target="https://community.bosch-sensortec.com/t5/MEMS-sensors-forum/Pre-project-BMA400/td-p/14102" TargetMode="External"/><Relationship Id="rId3" Type="http://schemas.openxmlformats.org/officeDocument/2006/relationships/hyperlink" Target="https://encyclopedia.pub/entry/6416" TargetMode="External"/><Relationship Id="rId21" Type="http://schemas.openxmlformats.org/officeDocument/2006/relationships/hyperlink" Target="https://www.sciencedirect.com/science/article/pii/S2214391223001150" TargetMode="External"/><Relationship Id="rId7" Type="http://schemas.openxmlformats.org/officeDocument/2006/relationships/hyperlink" Target="https://uark.app.box.com/v/CSCECapstoneProjects/file/1292164566100" TargetMode="External"/><Relationship Id="rId12" Type="http://schemas.openxmlformats.org/officeDocument/2006/relationships/hyperlink" Target="https://electronics.howstuffworks.com/bluetooth.htm" TargetMode="External"/><Relationship Id="rId17" Type="http://schemas.openxmlformats.org/officeDocument/2006/relationships/hyperlink" Target="https://railtec.illinois.edu/wp/wp-content/uploads/pdf-archive/Huang-et-al-2009_1.pdf" TargetMode="External"/><Relationship Id="rId2" Type="http://schemas.openxmlformats.org/officeDocument/2006/relationships/hyperlink" Target="https://www.bosch-sensortec.com/products/motion-sensors/accelerometers/bma400/" TargetMode="External"/><Relationship Id="rId16" Type="http://schemas.openxmlformats.org/officeDocument/2006/relationships/hyperlink" Target="https://railtec.illinois.edu/wp/wp-content/uploads/2019/01/Moaveni%20et%20al_2014%20Railways%202014.pdf" TargetMode="External"/><Relationship Id="rId20" Type="http://schemas.openxmlformats.org/officeDocument/2006/relationships/hyperlink" Target="https://www.mrtaggregates.com/wp-content/uploads/2015/11/IMGP3225-500x480.jpg" TargetMode="External"/><Relationship Id="rId1" Type="http://schemas.openxmlformats.org/officeDocument/2006/relationships/slideLayout" Target="../slideLayouts/slideLayout7.xml"/><Relationship Id="rId6" Type="http://schemas.openxmlformats.org/officeDocument/2006/relationships/hyperlink" Target="https://www.bosch-sensortec.com/media/boschsensortec/downloads/datasheets/bst-bma400-ds000.pdf" TargetMode="External"/><Relationship Id="rId11" Type="http://schemas.openxmlformats.org/officeDocument/2006/relationships/hyperlink" Target="https://imlive.s3.amazonaws.com/Federal%20Government/ID83238750918858580289819349035833909191/BAA%202021%20Appendix%20C%20Amended%204_16_2021.pdf" TargetMode="External"/><Relationship Id="rId24" Type="http://schemas.openxmlformats.org/officeDocument/2006/relationships/hyperlink" Target="https://transducersdirect.com/products/pressure-transducers/wireless-pressure-transducers/cirrussense-tdwlb-wireless-pressure-transducer/" TargetMode="External"/><Relationship Id="rId5" Type="http://schemas.openxmlformats.org/officeDocument/2006/relationships/hyperlink" Target="https://www.diffen.com/difference/Bluetooth_vs_Wifi" TargetMode="External"/><Relationship Id="rId15" Type="http://schemas.openxmlformats.org/officeDocument/2006/relationships/hyperlink" Target="https://community.bosch-sensortec.com/t5/Knowledge-base/Introduction-about-BMA400-Auto-Wakeup-and-Auto-Low-Power/ta-p/8863" TargetMode="External"/><Relationship Id="rId23" Type="http://schemas.openxmlformats.org/officeDocument/2006/relationships/hyperlink" Target="http://www.railroadfastenings.com/BLOG/FUNCTIONS-OF-TRACK-BALLAST.HTML" TargetMode="External"/><Relationship Id="rId10" Type="http://schemas.openxmlformats.org/officeDocument/2006/relationships/hyperlink" Target="https://civil-engineering.uark.edu/directory/index/uid/mlbernha/name/Michelle+Lee+Barry/" TargetMode="External"/><Relationship Id="rId19" Type="http://schemas.openxmlformats.org/officeDocument/2006/relationships/hyperlink" Target="https://www.avnet.com/wps/portal/abacus/solutions/technologies/sensors/pressure-sensors/media-types/water/" TargetMode="External"/><Relationship Id="rId4" Type="http://schemas.openxmlformats.org/officeDocument/2006/relationships/hyperlink" Target="https://www.boschtools.com/us/en/boschtools-ocs/drill-driver-attachments-gcy42-203552-p/" TargetMode="External"/><Relationship Id="rId9" Type="http://schemas.openxmlformats.org/officeDocument/2006/relationships/hyperlink" Target="https://computer-science-and-computer-engineering.uark.edu/directory/index/uid/patitz/name/Matthew-Patitz/" TargetMode="External"/><Relationship Id="rId14" Type="http://schemas.openxmlformats.org/officeDocument/2006/relationships/hyperlink" Target="https://www.researchgate.net/publication/336552261_Identification_of_Behavioural_Models_for_Railway_Turnouts_Monitoring" TargetMode="External"/><Relationship Id="rId22" Type="http://schemas.openxmlformats.org/officeDocument/2006/relationships/hyperlink" Target="https://www.researchgate.net/publication/316674860_Troubleshooting_Wireless_Coexistence_Problems_in_the_Industrial_Internet_of_Thing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8160F"/>
        </a:solidFill>
        <a:effectLst/>
      </p:bgPr>
    </p:bg>
    <p:spTree>
      <p:nvGrpSpPr>
        <p:cNvPr id="1" name=""/>
        <p:cNvGrpSpPr/>
        <p:nvPr/>
      </p:nvGrpSpPr>
      <p:grpSpPr>
        <a:xfrm>
          <a:off x="0" y="0"/>
          <a:ext cx="0" cy="0"/>
          <a:chOff x="0" y="0"/>
          <a:chExt cx="0" cy="0"/>
        </a:xfrm>
      </p:grpSpPr>
      <p:pic>
        <p:nvPicPr>
          <p:cNvPr id="3" name="Picture 2" descr="A train tracks going through a tunnel">
            <a:extLst>
              <a:ext uri="{FF2B5EF4-FFF2-40B4-BE49-F238E27FC236}">
                <a16:creationId xmlns:a16="http://schemas.microsoft.com/office/drawing/2014/main" id="{420984ED-C32B-99A4-0576-45D61FD54D6F}"/>
              </a:ext>
            </a:extLst>
          </p:cNvPr>
          <p:cNvPicPr>
            <a:picLocks noChangeAspect="1"/>
          </p:cNvPicPr>
          <p:nvPr/>
        </p:nvPicPr>
        <p:blipFill>
          <a:blip r:embed="rId3">
            <a:alphaModFix amt="85000"/>
            <a:extLst>
              <a:ext uri="{28A0092B-C50C-407E-A947-70E740481C1C}">
                <a14:useLocalDpi xmlns:a14="http://schemas.microsoft.com/office/drawing/2010/main" val="0"/>
              </a:ext>
            </a:extLst>
          </a:blip>
          <a:stretch>
            <a:fillRect/>
          </a:stretch>
        </p:blipFill>
        <p:spPr>
          <a:xfrm>
            <a:off x="1428750" y="0"/>
            <a:ext cx="15430500" cy="10287000"/>
          </a:xfrm>
          <a:prstGeom prst="rect">
            <a:avLst/>
          </a:prstGeom>
        </p:spPr>
      </p:pic>
      <p:sp>
        <p:nvSpPr>
          <p:cNvPr id="4" name="TextBox 4"/>
          <p:cNvSpPr txBox="1"/>
          <p:nvPr/>
        </p:nvSpPr>
        <p:spPr>
          <a:xfrm>
            <a:off x="3922337" y="3400064"/>
            <a:ext cx="10443327" cy="2752083"/>
          </a:xfrm>
          <a:prstGeom prst="rect">
            <a:avLst/>
          </a:prstGeom>
        </p:spPr>
        <p:txBody>
          <a:bodyPr lIns="0" tIns="0" rIns="0" bIns="0" rtlCol="0" anchor="t">
            <a:spAutoFit/>
          </a:bodyPr>
          <a:lstStyle/>
          <a:p>
            <a:pPr algn="ctr">
              <a:lnSpc>
                <a:spcPts val="11060"/>
              </a:lnSpc>
            </a:pPr>
            <a:r>
              <a:rPr lang="en-US" sz="7900" spc="1074">
                <a:solidFill>
                  <a:srgbClr val="F8F8F8"/>
                </a:solidFill>
                <a:latin typeface="Bahnschrift SemiBold Condensed" panose="020B0502040204020203" pitchFamily="34" charset="0"/>
                <a:ea typeface="ADLaM Display" panose="02010000000000000000" pitchFamily="2" charset="0"/>
                <a:cs typeface="Times New Roman" panose="02020603050405020304" pitchFamily="18" charset="0"/>
              </a:rPr>
              <a:t>BRAIN BALLAST SENSOR </a:t>
            </a:r>
          </a:p>
        </p:txBody>
      </p:sp>
      <p:sp>
        <p:nvSpPr>
          <p:cNvPr id="5" name="TextBox 5"/>
          <p:cNvSpPr txBox="1"/>
          <p:nvPr/>
        </p:nvSpPr>
        <p:spPr>
          <a:xfrm>
            <a:off x="4382193" y="7188360"/>
            <a:ext cx="9523613" cy="956993"/>
          </a:xfrm>
          <a:prstGeom prst="rect">
            <a:avLst/>
          </a:prstGeom>
        </p:spPr>
        <p:txBody>
          <a:bodyPr lIns="0" tIns="0" rIns="0" bIns="0" rtlCol="0" anchor="t">
            <a:spAutoFit/>
          </a:bodyPr>
          <a:lstStyle/>
          <a:p>
            <a:pPr algn="ctr">
              <a:lnSpc>
                <a:spcPts val="3791"/>
              </a:lnSpc>
            </a:pPr>
            <a:r>
              <a:rPr lang="en-US" sz="2800" spc="176">
                <a:solidFill>
                  <a:srgbClr val="F8F8F8"/>
                </a:solidFill>
                <a:latin typeface="Bahnschrift SemiBold Condensed" panose="020B0502040204020203" pitchFamily="34" charset="0"/>
                <a:cs typeface="Aharoni" panose="02010803020104030203" pitchFamily="2" charset="-79"/>
              </a:rPr>
              <a:t>DREW STULL, BRAEDEN MORGAN, ANDREW MURPHY, CLAYTON WARSTLER, FERNANDA CAERO </a:t>
            </a:r>
          </a:p>
        </p:txBody>
      </p:sp>
      <p:sp>
        <p:nvSpPr>
          <p:cNvPr id="6" name="TextBox 6"/>
          <p:cNvSpPr txBox="1"/>
          <p:nvPr/>
        </p:nvSpPr>
        <p:spPr>
          <a:xfrm>
            <a:off x="4382193" y="8522369"/>
            <a:ext cx="9523613" cy="397545"/>
          </a:xfrm>
          <a:prstGeom prst="rect">
            <a:avLst/>
          </a:prstGeom>
        </p:spPr>
        <p:txBody>
          <a:bodyPr lIns="0" tIns="0" rIns="0" bIns="0" rtlCol="0" anchor="t">
            <a:spAutoFit/>
          </a:bodyPr>
          <a:lstStyle/>
          <a:p>
            <a:pPr algn="ctr">
              <a:lnSpc>
                <a:spcPts val="3091"/>
              </a:lnSpc>
            </a:pPr>
            <a:r>
              <a:rPr lang="en-US" sz="2800" b="1" spc="143">
                <a:solidFill>
                  <a:srgbClr val="F8F8F8"/>
                </a:solidFill>
                <a:latin typeface="Bahnschrift SemiBold Condensed" panose="020B0502040204020203" pitchFamily="34" charset="0"/>
                <a:cs typeface="Aharoni" panose="02010803020104030203" pitchFamily="2" charset="-79"/>
              </a:rPr>
              <a:t>PROJECT SPONSORS: DR. MICHELLE LEE BARRY, MR. BEN DAVIS </a:t>
            </a:r>
          </a:p>
        </p:txBody>
      </p:sp>
      <p:sp>
        <p:nvSpPr>
          <p:cNvPr id="7" name="TextBox 7"/>
          <p:cNvSpPr txBox="1"/>
          <p:nvPr/>
        </p:nvSpPr>
        <p:spPr>
          <a:xfrm>
            <a:off x="4186615" y="2000848"/>
            <a:ext cx="9523613" cy="397545"/>
          </a:xfrm>
          <a:prstGeom prst="rect">
            <a:avLst/>
          </a:prstGeom>
        </p:spPr>
        <p:txBody>
          <a:bodyPr lIns="0" tIns="0" rIns="0" bIns="0" rtlCol="0" anchor="t">
            <a:spAutoFit/>
          </a:bodyPr>
          <a:lstStyle/>
          <a:p>
            <a:pPr algn="ctr">
              <a:lnSpc>
                <a:spcPts val="3091"/>
              </a:lnSpc>
            </a:pPr>
            <a:r>
              <a:rPr lang="en-US" sz="3600" spc="143">
                <a:solidFill>
                  <a:srgbClr val="ECB837"/>
                </a:solidFill>
                <a:latin typeface="Bahnschrift SemiBold Condensed" panose="020B0502040204020203" pitchFamily="34" charset="0"/>
                <a:ea typeface="ADLaM Display" panose="02010000000000000000" pitchFamily="2" charset="0"/>
                <a:cs typeface="Aharoni" panose="020F0502020204030204" pitchFamily="2" charset="-79"/>
              </a:rPr>
              <a:t>CAPSTONE I – Final Presentation – FALL 2023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CB837"/>
        </a:solidFill>
        <a:effectLst/>
      </p:bgPr>
    </p:bg>
    <p:spTree>
      <p:nvGrpSpPr>
        <p:cNvPr id="1" name=""/>
        <p:cNvGrpSpPr/>
        <p:nvPr/>
      </p:nvGrpSpPr>
      <p:grpSpPr>
        <a:xfrm>
          <a:off x="0" y="0"/>
          <a:ext cx="0" cy="0"/>
          <a:chOff x="0" y="0"/>
          <a:chExt cx="0" cy="0"/>
        </a:xfrm>
      </p:grpSpPr>
      <p:sp>
        <p:nvSpPr>
          <p:cNvPr id="6" name="TextBox 6"/>
          <p:cNvSpPr txBox="1"/>
          <p:nvPr/>
        </p:nvSpPr>
        <p:spPr>
          <a:xfrm>
            <a:off x="0" y="0"/>
            <a:ext cx="8455756" cy="1173911"/>
          </a:xfrm>
          <a:prstGeom prst="rect">
            <a:avLst/>
          </a:prstGeom>
        </p:spPr>
        <p:txBody>
          <a:bodyPr lIns="0" tIns="0" rIns="0" bIns="0" rtlCol="0" anchor="t">
            <a:spAutoFit/>
          </a:bodyPr>
          <a:lstStyle/>
          <a:p>
            <a:pPr algn="ctr">
              <a:lnSpc>
                <a:spcPts val="10220"/>
              </a:lnSpc>
            </a:pPr>
            <a:r>
              <a:rPr lang="en-US" sz="7300" spc="992">
                <a:solidFill>
                  <a:srgbClr val="2E2E2E"/>
                </a:solidFill>
                <a:latin typeface="Bahnschrift SemiBold Condensed" panose="020B0502040204020203" pitchFamily="34" charset="0"/>
                <a:cs typeface="Aharoni" panose="02010803020104030203" pitchFamily="2" charset="-79"/>
              </a:rPr>
              <a:t>References</a:t>
            </a:r>
          </a:p>
        </p:txBody>
      </p:sp>
      <p:sp>
        <p:nvSpPr>
          <p:cNvPr id="8" name="TextBox 7">
            <a:extLst>
              <a:ext uri="{FF2B5EF4-FFF2-40B4-BE49-F238E27FC236}">
                <a16:creationId xmlns:a16="http://schemas.microsoft.com/office/drawing/2014/main" id="{E229E5DE-946A-A93B-191A-31C9EF5F56C8}"/>
              </a:ext>
            </a:extLst>
          </p:cNvPr>
          <p:cNvSpPr txBox="1"/>
          <p:nvPr/>
        </p:nvSpPr>
        <p:spPr>
          <a:xfrm>
            <a:off x="188686" y="1436914"/>
            <a:ext cx="8955314" cy="8494633"/>
          </a:xfrm>
          <a:prstGeom prst="rect">
            <a:avLst/>
          </a:prstGeom>
          <a:noFill/>
        </p:spPr>
        <p:txBody>
          <a:bodyPr wrap="square" rtlCol="0">
            <a:spAutoFit/>
          </a:bodyPr>
          <a:lstStyle/>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Acceleration sensor BMA400, </a:t>
            </a:r>
            <a:r>
              <a:rPr lang="en-US" sz="1200">
                <a:latin typeface="Bahnschrift SemiBold Condensed" panose="020B0502040204020203" pitchFamily="34" charset="0"/>
                <a:cs typeface="Aharoni" panose="02010803020104030203" pitchFamily="2" charset="-79"/>
                <a:hlinkClick r:id="rId2"/>
              </a:rPr>
              <a:t>https://www.bosch-sensortec.com/products/motion-sensors/accelerometers/bma400/</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Ballast Contamination Mechanisms, </a:t>
            </a:r>
            <a:r>
              <a:rPr lang="en-US" sz="1200">
                <a:latin typeface="Bahnschrift SemiBold Condensed" panose="020B0502040204020203" pitchFamily="34" charset="0"/>
                <a:cs typeface="Aharoni" panose="02010803020104030203" pitchFamily="2" charset="-79"/>
                <a:hlinkClick r:id="rId3"/>
              </a:rPr>
              <a:t>https://encyclopedia.pub/entry/6416</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Bluetooth Tool Module, </a:t>
            </a:r>
            <a:r>
              <a:rPr lang="en-US" sz="1200">
                <a:latin typeface="Bahnschrift SemiBold Condensed" panose="020B0502040204020203" pitchFamily="34" charset="0"/>
                <a:cs typeface="Aharoni" panose="02010803020104030203" pitchFamily="2" charset="-79"/>
                <a:hlinkClick r:id="rId4"/>
              </a:rPr>
              <a:t>https://www.boschtools.com/us/en/boschtools-ocs/drill-driver-attachments-gcy42-203552-p/</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Bluetooth vs. Wi-Fi, </a:t>
            </a:r>
            <a:r>
              <a:rPr lang="en-US" sz="1200">
                <a:latin typeface="Bahnschrift SemiBold Condensed" panose="020B0502040204020203" pitchFamily="34" charset="0"/>
                <a:cs typeface="Aharoni" panose="02010803020104030203" pitchFamily="2" charset="-79"/>
                <a:hlinkClick r:id="rId5"/>
              </a:rPr>
              <a:t>https://www.diffen.com/difference/Bluetooth_vs_Wifi</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BMA400, </a:t>
            </a:r>
            <a:r>
              <a:rPr lang="en-US" sz="1200">
                <a:latin typeface="Bahnschrift SemiBold Condensed" panose="020B0502040204020203" pitchFamily="34" charset="0"/>
                <a:cs typeface="Aharoni" panose="02010803020104030203" pitchFamily="2" charset="-79"/>
                <a:hlinkClick r:id="rId6"/>
              </a:rPr>
              <a:t>https://www.bosch-sensortec.com/media/boschsensortec/downloads/datasheets/bst-bma400-ds000.pdf</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Brain Ballast Capstone Barry, </a:t>
            </a:r>
            <a:r>
              <a:rPr lang="en-US" sz="1200">
                <a:latin typeface="Bahnschrift SemiBold Condensed" panose="020B0502040204020203" pitchFamily="34" charset="0"/>
                <a:cs typeface="Aharoni" panose="02010803020104030203" pitchFamily="2" charset="-79"/>
                <a:hlinkClick r:id="rId7"/>
              </a:rPr>
              <a:t>https://uark.app.box.com/v/CSCECapstoneProjects/file/1292164566100</a:t>
            </a:r>
            <a:r>
              <a:rPr lang="en-US" sz="1200">
                <a:latin typeface="Bahnschrift SemiBold Condensed" panose="020B0502040204020203" pitchFamily="34" charset="0"/>
                <a:cs typeface="Aharoni" panose="02010803020104030203" pitchFamily="2" charset="-79"/>
              </a:rPr>
              <a:t> </a:t>
            </a: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err="1">
                <a:latin typeface="Bahnschrift SemiBold Condensed" panose="020B0502040204020203" pitchFamily="34" charset="0"/>
                <a:cs typeface="Aharoni" panose="02010803020104030203" pitchFamily="2" charset="-79"/>
              </a:rPr>
              <a:t>CirrusSense</a:t>
            </a:r>
            <a:r>
              <a:rPr lang="en-US" sz="1200">
                <a:latin typeface="Bahnschrift SemiBold Condensed" panose="020B0502040204020203" pitchFamily="34" charset="0"/>
                <a:cs typeface="Aharoni" panose="02010803020104030203" pitchFamily="2" charset="-79"/>
              </a:rPr>
              <a:t>™ TDWLB, TDWLB-DL &amp; TDWLB-LC iOS Application User Guide, </a:t>
            </a:r>
            <a:r>
              <a:rPr lang="en-US" sz="1200">
                <a:latin typeface="Bahnschrift SemiBold Condensed" panose="020B0502040204020203" pitchFamily="34" charset="0"/>
                <a:cs typeface="Aharoni" panose="02010803020104030203" pitchFamily="2" charset="-79"/>
                <a:hlinkClick r:id="rId8"/>
              </a:rPr>
              <a:t>https://transducersdirect.com/wp-content/uploads/2023/07/TDWLB-iOS-App-UserGuide-5.23.pdf</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CSCE Faculty Directory, </a:t>
            </a:r>
            <a:r>
              <a:rPr lang="en-US" sz="1200">
                <a:latin typeface="Bahnschrift SemiBold Condensed" panose="020B0502040204020203" pitchFamily="34" charset="0"/>
                <a:cs typeface="Aharoni" panose="02010803020104030203" pitchFamily="2" charset="-79"/>
                <a:hlinkClick r:id="rId9"/>
              </a:rPr>
              <a:t>https://computer-science-and-computer-engineering.uark.edu/directory/index/uid/patitz/name/Matthew-Patitz/</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CVEG Faculty Directory, </a:t>
            </a:r>
            <a:r>
              <a:rPr lang="en-US" sz="1200">
                <a:latin typeface="Bahnschrift SemiBold Condensed" panose="020B0502040204020203" pitchFamily="34" charset="0"/>
                <a:cs typeface="Aharoni" panose="02010803020104030203" pitchFamily="2" charset="-79"/>
                <a:hlinkClick r:id="rId10"/>
              </a:rPr>
              <a:t>https://civil-engineering.uark.edu/directory/index/uid/mlbernha/name/Michelle+Lee+Barry/</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Federal Railroad Administration Office of Research, Development, and Technology, </a:t>
            </a:r>
            <a:r>
              <a:rPr lang="en-US" sz="1200">
                <a:latin typeface="Bahnschrift SemiBold Condensed" panose="020B0502040204020203" pitchFamily="34" charset="0"/>
                <a:cs typeface="Aharoni" panose="02010803020104030203" pitchFamily="2" charset="-79"/>
                <a:hlinkClick r:id="rId11"/>
              </a:rPr>
              <a:t>https://imlive.s3.amazonaws.com/Federal%20Government/ID83238750918858580289819349035833909191/BAA%202021%20Appendix%20C%20Amended%204_16_2021.pdf</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How Bluetooth Works, </a:t>
            </a:r>
            <a:r>
              <a:rPr lang="en-US" sz="1200">
                <a:latin typeface="Bahnschrift SemiBold Condensed" panose="020B0502040204020203" pitchFamily="34" charset="0"/>
                <a:cs typeface="Aharoni" panose="02010803020104030203" pitchFamily="2" charset="-79"/>
                <a:hlinkClick r:id="rId12"/>
              </a:rPr>
              <a:t>https://electronics.howstuffworks.com/bluetooth.htm</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Huang, H., </a:t>
            </a:r>
            <a:r>
              <a:rPr lang="en-US" sz="1200" err="1">
                <a:latin typeface="Bahnschrift SemiBold Condensed" panose="020B0502040204020203" pitchFamily="34" charset="0"/>
                <a:cs typeface="Aharoni" panose="02010803020104030203" pitchFamily="2" charset="-79"/>
              </a:rPr>
              <a:t>Tutumluer</a:t>
            </a:r>
            <a:r>
              <a:rPr lang="en-US" sz="1200">
                <a:latin typeface="Bahnschrift SemiBold Condensed" panose="020B0502040204020203" pitchFamily="34" charset="0"/>
                <a:cs typeface="Aharoni" panose="02010803020104030203" pitchFamily="2" charset="-79"/>
              </a:rPr>
              <a:t>, E., &amp; </a:t>
            </a:r>
            <a:r>
              <a:rPr lang="en-US" sz="1200" err="1">
                <a:latin typeface="Bahnschrift SemiBold Condensed" panose="020B0502040204020203" pitchFamily="34" charset="0"/>
                <a:cs typeface="Aharoni" panose="02010803020104030203" pitchFamily="2" charset="-79"/>
              </a:rPr>
              <a:t>Dombrow</a:t>
            </a:r>
            <a:r>
              <a:rPr lang="en-US" sz="1200">
                <a:latin typeface="Bahnschrift SemiBold Condensed" panose="020B0502040204020203" pitchFamily="34" charset="0"/>
                <a:cs typeface="Aharoni" panose="02010803020104030203" pitchFamily="2" charset="-79"/>
              </a:rPr>
              <a:t>, W. (2009). Laboratory Characterization of Fouled Railroad Ballast Behavior. Transportation Research Record, 2117(1), 93-101. </a:t>
            </a:r>
            <a:r>
              <a:rPr lang="en-US" sz="1200">
                <a:latin typeface="Bahnschrift SemiBold Condensed" panose="020B0502040204020203" pitchFamily="34" charset="0"/>
                <a:cs typeface="Aharoni" panose="02010803020104030203" pitchFamily="2" charset="-79"/>
                <a:hlinkClick r:id="rId13"/>
              </a:rPr>
              <a:t>https://doi.org/10.3141/2117-12</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Identification of Behavioral Models for Railway Turnouts Monitoring, </a:t>
            </a:r>
            <a:r>
              <a:rPr lang="en-US" sz="1200">
                <a:latin typeface="Bahnschrift SemiBold Condensed" panose="020B0502040204020203" pitchFamily="34" charset="0"/>
                <a:cs typeface="Aharoni" panose="02010803020104030203" pitchFamily="2" charset="-79"/>
                <a:hlinkClick r:id="rId14"/>
              </a:rPr>
              <a:t>https://www.researchgate.net/publication/336552261_Identification_of_Behavioural_Models_for_Railway_Turnouts_Monitoring</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Introduction about BMA400 Auto Wakeup and Auto Low Power, </a:t>
            </a:r>
            <a:r>
              <a:rPr lang="en-US" sz="1200">
                <a:latin typeface="Bahnschrift SemiBold Condensed" panose="020B0502040204020203" pitchFamily="34" charset="0"/>
                <a:cs typeface="Aharoni" panose="02010803020104030203" pitchFamily="2" charset="-79"/>
                <a:hlinkClick r:id="rId15"/>
              </a:rPr>
              <a:t>https://community.bosch-sensortec.com/t5/Knowledge-base/Introduction-about-BMA400-Auto-Wakeup-and-Auto-Low-Power/ta-p/8863</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Investigation of Ballast Degradation and Fouling Trends using Image Analysis, </a:t>
            </a:r>
            <a:r>
              <a:rPr lang="en-US" sz="1200">
                <a:latin typeface="Bahnschrift SemiBold Condensed" panose="020B0502040204020203" pitchFamily="34" charset="0"/>
                <a:cs typeface="Aharoni" panose="02010803020104030203" pitchFamily="2" charset="-79"/>
                <a:hlinkClick r:id="rId16"/>
              </a:rPr>
              <a:t>https://railtec.illinois.edu/wp/wp-content/uploads/2019/01/Moaveni%20et%20al_2014%20Railways%202014.pdf</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Laboratory Characterization of Fouled Railroad Ballast Behavior, </a:t>
            </a:r>
            <a:r>
              <a:rPr lang="en-US" sz="1200">
                <a:latin typeface="Bahnschrift SemiBold Condensed" panose="020B0502040204020203" pitchFamily="34" charset="0"/>
                <a:cs typeface="Aharoni" panose="02010803020104030203" pitchFamily="2" charset="-79"/>
                <a:hlinkClick r:id="rId17"/>
              </a:rPr>
              <a:t>https://railtec.illinois.edu/wp/wp-content/uploads/pdf-archive/Huang-et-al-2009_1.pdf</a:t>
            </a: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200">
              <a:latin typeface="Bahnschrift SemiBold Condensed" panose="020B0502040204020203" pitchFamily="34" charset="0"/>
              <a:cs typeface="Aharoni" panose="02010803020104030203" pitchFamily="2" charset="-79"/>
            </a:endParaRPr>
          </a:p>
          <a:p>
            <a:pPr marL="457200" indent="-457200">
              <a:buFont typeface="+mj-lt"/>
              <a:buAutoNum type="arabicParenR"/>
            </a:pPr>
            <a:r>
              <a:rPr lang="en-US" sz="1200">
                <a:latin typeface="Bahnschrift SemiBold Condensed" panose="020B0502040204020203" pitchFamily="34" charset="0"/>
                <a:cs typeface="Aharoni" panose="02010803020104030203" pitchFamily="2" charset="-79"/>
              </a:rPr>
              <a:t>Michelle L. Bernhardt-Barry, Kathy Scheibel, Richard Coffman, Robert T. Banister, “Development and Assessment of a Pore Water Pressure and Matric Suction Sensor: Laboratory Strength Testing and Field Substructure Monitoring”, Prepared in Response to: FRA BAA-2021 Topic FRA-TR-012 – Substructure Pore Water Pressure and Matric Suction Sensor Development and Assessment, 2021</a:t>
            </a:r>
          </a:p>
          <a:p>
            <a:pPr marL="457200" indent="-457200">
              <a:buFont typeface="+mj-lt"/>
              <a:buAutoNum type="arabicParenR"/>
            </a:pPr>
            <a:endParaRPr lang="en-US" sz="1400">
              <a:latin typeface="Bahnschrift SemiBold Condensed" panose="020B0502040204020203" pitchFamily="34" charset="0"/>
              <a:cs typeface="Aharoni" panose="02010803020104030203" pitchFamily="2" charset="-79"/>
            </a:endParaRPr>
          </a:p>
          <a:p>
            <a:pPr marL="457200" indent="-457200">
              <a:buFont typeface="+mj-lt"/>
              <a:buAutoNum type="arabicParenR"/>
            </a:pPr>
            <a:endParaRPr lang="en-US" sz="1600">
              <a:latin typeface="Aharoni" panose="02010803020104030203" pitchFamily="2" charset="-79"/>
              <a:cs typeface="Aharoni" panose="02010803020104030203" pitchFamily="2" charset="-79"/>
            </a:endParaRPr>
          </a:p>
        </p:txBody>
      </p:sp>
      <p:sp>
        <p:nvSpPr>
          <p:cNvPr id="10" name="TextBox 9">
            <a:extLst>
              <a:ext uri="{FF2B5EF4-FFF2-40B4-BE49-F238E27FC236}">
                <a16:creationId xmlns:a16="http://schemas.microsoft.com/office/drawing/2014/main" id="{94D24495-E1E6-1607-5116-D1BACE3E3B39}"/>
              </a:ext>
            </a:extLst>
          </p:cNvPr>
          <p:cNvSpPr txBox="1"/>
          <p:nvPr/>
        </p:nvSpPr>
        <p:spPr>
          <a:xfrm>
            <a:off x="9144000" y="1436914"/>
            <a:ext cx="8955314" cy="5724644"/>
          </a:xfrm>
          <a:prstGeom prst="rect">
            <a:avLst/>
          </a:prstGeom>
          <a:noFill/>
        </p:spPr>
        <p:txBody>
          <a:bodyPr wrap="square" rtlCol="0">
            <a:spAutoFit/>
          </a:bodyPr>
          <a:lstStyle/>
          <a:p>
            <a:pPr marL="228600" indent="-228600">
              <a:buFont typeface="+mj-lt"/>
              <a:buAutoNum type="arabicParenR" startAt="18"/>
            </a:pPr>
            <a:r>
              <a:rPr lang="en-US" sz="1200">
                <a:latin typeface="Bahnschrift SemiBold Condensed" panose="020B0502040204020203" pitchFamily="34" charset="0"/>
              </a:rPr>
              <a:t>(Pre project BMA400, </a:t>
            </a:r>
            <a:r>
              <a:rPr lang="en-US" sz="1200">
                <a:latin typeface="Bahnschrift SemiBold Condensed" panose="020B0502040204020203" pitchFamily="34" charset="0"/>
                <a:hlinkClick r:id="rId18"/>
              </a:rPr>
              <a:t>https://community.bosch-sensortec.com/t5/MEMS-sensors-forum/Pre-project-BMA400/td-p/14102</a:t>
            </a:r>
            <a:endParaRPr lang="en-US" sz="1200">
              <a:latin typeface="Bahnschrift SemiBold Condensed" panose="020B0502040204020203" pitchFamily="34" charset="0"/>
            </a:endParaRPr>
          </a:p>
          <a:p>
            <a:pPr marL="228600" indent="-228600">
              <a:buFont typeface="+mj-lt"/>
              <a:buAutoNum type="arabicParenR" startAt="18"/>
            </a:pPr>
            <a:endParaRPr lang="en-US" sz="1200">
              <a:latin typeface="Bahnschrift SemiBold Condensed" panose="020B0502040204020203" pitchFamily="34" charset="0"/>
            </a:endParaRPr>
          </a:p>
          <a:p>
            <a:pPr marL="228600" indent="-228600">
              <a:buFont typeface="+mj-lt"/>
              <a:buAutoNum type="arabicParenR" startAt="18"/>
            </a:pPr>
            <a:r>
              <a:rPr lang="en-US" sz="1200">
                <a:latin typeface="Bahnschrift SemiBold Condensed" panose="020B0502040204020203" pitchFamily="34" charset="0"/>
              </a:rPr>
              <a:t>Pressure sensors for different media types, </a:t>
            </a:r>
            <a:r>
              <a:rPr lang="en-US" sz="1200">
                <a:latin typeface="Bahnschrift SemiBold Condensed" panose="020B0502040204020203" pitchFamily="34" charset="0"/>
                <a:hlinkClick r:id="rId19"/>
              </a:rPr>
              <a:t>https://www.avnet.com/wps/portal/abacus/solutions/technologies/sensors/pressure-sensors/media-types/water/</a:t>
            </a:r>
            <a:endParaRPr lang="en-US" sz="1200">
              <a:latin typeface="Bahnschrift SemiBold Condensed" panose="020B0502040204020203" pitchFamily="34" charset="0"/>
            </a:endParaRPr>
          </a:p>
          <a:p>
            <a:pPr marL="228600" indent="-228600">
              <a:buFont typeface="+mj-lt"/>
              <a:buAutoNum type="arabicParenR" startAt="18"/>
            </a:pPr>
            <a:endParaRPr lang="en-US" sz="1200">
              <a:latin typeface="Bahnschrift SemiBold Condensed" panose="020B0502040204020203" pitchFamily="34" charset="0"/>
            </a:endParaRPr>
          </a:p>
          <a:p>
            <a:pPr marL="228600" indent="-228600">
              <a:buFont typeface="+mj-lt"/>
              <a:buAutoNum type="arabicParenR" startAt="18"/>
            </a:pPr>
            <a:r>
              <a:rPr lang="en-US" sz="1200">
                <a:latin typeface="Bahnschrift SemiBold Condensed" panose="020B0502040204020203" pitchFamily="34" charset="0"/>
              </a:rPr>
              <a:t>Railroad Ballast, </a:t>
            </a:r>
            <a:r>
              <a:rPr lang="en-US" sz="1200">
                <a:latin typeface="Bahnschrift SemiBold Condensed" panose="020B0502040204020203" pitchFamily="34" charset="0"/>
                <a:hlinkClick r:id="rId20"/>
              </a:rPr>
              <a:t>https://www.mrtaggregates.com/wp-content/uploads/2015/11/IMGP3225-500x480.jpg</a:t>
            </a:r>
            <a:endParaRPr lang="en-US" sz="1200">
              <a:latin typeface="Bahnschrift SemiBold Condensed" panose="020B0502040204020203" pitchFamily="34" charset="0"/>
            </a:endParaRPr>
          </a:p>
          <a:p>
            <a:pPr marL="228600" indent="-228600">
              <a:buFont typeface="+mj-lt"/>
              <a:buAutoNum type="arabicParenR" startAt="18"/>
            </a:pPr>
            <a:endParaRPr lang="en-US" sz="1200">
              <a:latin typeface="Bahnschrift SemiBold Condensed" panose="020B0502040204020203" pitchFamily="34" charset="0"/>
            </a:endParaRPr>
          </a:p>
          <a:p>
            <a:pPr marL="228600" indent="-228600">
              <a:buFont typeface="+mj-lt"/>
              <a:buAutoNum type="arabicParenR" startAt="18"/>
            </a:pPr>
            <a:r>
              <a:rPr lang="en-US" sz="1200">
                <a:latin typeface="Bahnschrift SemiBold Condensed" panose="020B0502040204020203" pitchFamily="34" charset="0"/>
              </a:rPr>
              <a:t>Railway ballast performance: Recent advances in the understanding of geometry, distribution and degradation, </a:t>
            </a:r>
            <a:r>
              <a:rPr lang="en-US" sz="1200">
                <a:latin typeface="Bahnschrift SemiBold Condensed" panose="020B0502040204020203" pitchFamily="34" charset="0"/>
                <a:hlinkClick r:id="rId21"/>
              </a:rPr>
              <a:t>https://www.sciencedirect.com/science/article/pii/S2214391223001150</a:t>
            </a:r>
            <a:endParaRPr lang="en-US" sz="1200">
              <a:latin typeface="Bahnschrift SemiBold Condensed" panose="020B0502040204020203" pitchFamily="34" charset="0"/>
            </a:endParaRPr>
          </a:p>
          <a:p>
            <a:pPr marL="228600" indent="-228600">
              <a:buFont typeface="+mj-lt"/>
              <a:buAutoNum type="arabicParenR" startAt="18"/>
            </a:pPr>
            <a:endParaRPr lang="en-US" sz="1200">
              <a:latin typeface="Bahnschrift SemiBold Condensed" panose="020B0502040204020203" pitchFamily="34" charset="0"/>
            </a:endParaRPr>
          </a:p>
          <a:p>
            <a:pPr marL="228600" indent="-228600">
              <a:buFont typeface="+mj-lt"/>
              <a:buAutoNum type="arabicParenR" startAt="18"/>
            </a:pPr>
            <a:r>
              <a:rPr lang="en-US" sz="1200">
                <a:latin typeface="Bahnschrift SemiBold Condensed" panose="020B0502040204020203" pitchFamily="34" charset="0"/>
              </a:rPr>
              <a:t>Troubleshooting Wireless Coexistence Problems in the Industrial Internet of Things, </a:t>
            </a:r>
            <a:r>
              <a:rPr lang="en-US" sz="1200">
                <a:latin typeface="Bahnschrift SemiBold Condensed" panose="020B0502040204020203" pitchFamily="34" charset="0"/>
                <a:hlinkClick r:id="rId22"/>
              </a:rPr>
              <a:t>https://www.researchgate.net/publication/316674860_Troubleshooting_Wireless_Coexistence_Problems_in_the_Industrial_Internet_of_Things</a:t>
            </a:r>
            <a:endParaRPr lang="en-US" sz="1200">
              <a:latin typeface="Bahnschrift SemiBold Condensed" panose="020B0502040204020203" pitchFamily="34" charset="0"/>
            </a:endParaRPr>
          </a:p>
          <a:p>
            <a:pPr marL="228600" indent="-228600">
              <a:buFont typeface="+mj-lt"/>
              <a:buAutoNum type="arabicParenR" startAt="18"/>
            </a:pPr>
            <a:endParaRPr lang="en-US" sz="1200">
              <a:latin typeface="Bahnschrift SemiBold Condensed" panose="020B0502040204020203" pitchFamily="34" charset="0"/>
            </a:endParaRPr>
          </a:p>
          <a:p>
            <a:pPr marL="228600" indent="-228600">
              <a:buFont typeface="+mj-lt"/>
              <a:buAutoNum type="arabicParenR" startAt="18"/>
            </a:pPr>
            <a:r>
              <a:rPr lang="en-US" sz="1200">
                <a:latin typeface="Bahnschrift SemiBold Condensed" panose="020B0502040204020203" pitchFamily="34" charset="0"/>
              </a:rPr>
              <a:t>Trung Ngo, </a:t>
            </a:r>
            <a:r>
              <a:rPr lang="en-US" sz="1200" err="1">
                <a:latin typeface="Bahnschrift SemiBold Condensed" panose="020B0502040204020203" pitchFamily="34" charset="0"/>
              </a:rPr>
              <a:t>Buddhima</a:t>
            </a:r>
            <a:r>
              <a:rPr lang="en-US" sz="1200">
                <a:latin typeface="Bahnschrift SemiBold Condensed" panose="020B0502040204020203" pitchFamily="34" charset="0"/>
              </a:rPr>
              <a:t> </a:t>
            </a:r>
            <a:r>
              <a:rPr lang="en-US" sz="1200" err="1">
                <a:latin typeface="Bahnschrift SemiBold Condensed" panose="020B0502040204020203" pitchFamily="34" charset="0"/>
              </a:rPr>
              <a:t>Indraratna</a:t>
            </a:r>
            <a:r>
              <a:rPr lang="en-US" sz="1200">
                <a:latin typeface="Bahnschrift SemiBold Condensed" panose="020B0502040204020203" pitchFamily="34" charset="0"/>
              </a:rPr>
              <a:t>, “Analysis of Deformation and Degradation of Fouled Ballast: Experimental Testing and DEM Modeling”, </a:t>
            </a:r>
            <a:r>
              <a:rPr lang="en-US" sz="1200" err="1">
                <a:latin typeface="Bahnschrift SemiBold Condensed" panose="020B0502040204020203" pitchFamily="34" charset="0"/>
              </a:rPr>
              <a:t>Internation</a:t>
            </a:r>
            <a:r>
              <a:rPr lang="en-US" sz="1200">
                <a:latin typeface="Bahnschrift SemiBold Condensed" panose="020B0502040204020203" pitchFamily="34" charset="0"/>
              </a:rPr>
              <a:t> Journal of Geomechanics, 2020</a:t>
            </a:r>
          </a:p>
          <a:p>
            <a:pPr marL="228600" indent="-228600">
              <a:buFont typeface="+mj-lt"/>
              <a:buAutoNum type="arabicParenR" startAt="18"/>
            </a:pPr>
            <a:endParaRPr lang="en-US" sz="1200">
              <a:latin typeface="Bahnschrift SemiBold Condensed" panose="020B0502040204020203" pitchFamily="34" charset="0"/>
            </a:endParaRPr>
          </a:p>
          <a:p>
            <a:pPr marL="228600" indent="-228600">
              <a:buFont typeface="+mj-lt"/>
              <a:buAutoNum type="arabicParenR" startAt="18"/>
            </a:pPr>
            <a:r>
              <a:rPr lang="en-US" sz="1200">
                <a:latin typeface="Bahnschrift SemiBold Condensed" panose="020B0502040204020203" pitchFamily="34" charset="0"/>
              </a:rPr>
              <a:t>UV or EC? Choosing the right ballast water management system for the environment – and your business profile, https://www.alfalaval.com/microsites/pureballast/selecting/uv-ec/uv-ec-environment/?utm_source=google&amp;utm_medium=cpc&amp;utm_campaign=environment_uv_ec&amp;utm_source=google&amp;utm_medium=cpc&amp;utm_campaign=global_global_md_wwf_a_pureballast-uv-ec_gcpc_environment-2023&amp;utm_content=environmentsearchad&amp;utm_term=Ballastwatermanagement&amp;utm_matchtype=broad&amp;gad=1&amp;gclid=CjwKCAjwysipBhBXEiwApJOcu5FdxR1mf0414_jU3unH1S20vjQNWX-1ChPpfu2rkOGeJAGnrvfDqhoCZHoQAvD_BwE</a:t>
            </a:r>
          </a:p>
          <a:p>
            <a:pPr marL="228600" indent="-228600">
              <a:buFont typeface="+mj-lt"/>
              <a:buAutoNum type="arabicParenR" startAt="18"/>
            </a:pPr>
            <a:endParaRPr lang="en-US" sz="1200">
              <a:latin typeface="Bahnschrift SemiBold Condensed" panose="020B0502040204020203" pitchFamily="34" charset="0"/>
            </a:endParaRPr>
          </a:p>
          <a:p>
            <a:pPr marL="228600" indent="-228600">
              <a:buFont typeface="+mj-lt"/>
              <a:buAutoNum type="arabicParenR" startAt="18"/>
            </a:pPr>
            <a:r>
              <a:rPr lang="en-US" sz="1200">
                <a:latin typeface="Bahnschrift SemiBold Condensed" panose="020B0502040204020203" pitchFamily="34" charset="0"/>
              </a:rPr>
              <a:t>WHY ARE THERE CRUSHED STONES ALONGSIDE RAIL TRACKS, </a:t>
            </a:r>
            <a:r>
              <a:rPr lang="en-US" sz="1200">
                <a:latin typeface="Bahnschrift SemiBold Condensed" panose="020B0502040204020203" pitchFamily="34" charset="0"/>
                <a:hlinkClick r:id="rId23"/>
              </a:rPr>
              <a:t>HTTP://WWW.RAILROADFASTENINGS.COM/BLOG/FUNCTIONS-OF-TRACK-BALLAST.HTML</a:t>
            </a:r>
            <a:endParaRPr lang="en-US" sz="1200">
              <a:latin typeface="Bahnschrift SemiBold Condensed" panose="020B0502040204020203" pitchFamily="34" charset="0"/>
            </a:endParaRPr>
          </a:p>
          <a:p>
            <a:pPr marL="228600" indent="-228600">
              <a:buFont typeface="+mj-lt"/>
              <a:buAutoNum type="arabicParenR" startAt="18"/>
            </a:pPr>
            <a:endParaRPr lang="en-US" sz="1200">
              <a:latin typeface="Bahnschrift SemiBold Condensed" panose="020B0502040204020203" pitchFamily="34" charset="0"/>
            </a:endParaRPr>
          </a:p>
          <a:p>
            <a:pPr marL="228600" indent="-228600">
              <a:buFont typeface="+mj-lt"/>
              <a:buAutoNum type="arabicParenR" startAt="18"/>
            </a:pPr>
            <a:r>
              <a:rPr lang="en-US" sz="1200">
                <a:latin typeface="Bahnschrift SemiBold Condensed" panose="020B0502040204020203" pitchFamily="34" charset="0"/>
              </a:rPr>
              <a:t>WIRELESS PRESSURE TRANDUSERS, </a:t>
            </a:r>
            <a:r>
              <a:rPr lang="en-US" sz="1200">
                <a:latin typeface="Bahnschrift SemiBold Condensed" panose="020B0502040204020203" pitchFamily="34" charset="0"/>
                <a:hlinkClick r:id="rId24"/>
              </a:rPr>
              <a:t>https://transducersdirect.com/products/pressure-transducers/wireless-pressure-transducers/cirrussense-tdwlb-wireless-pressure-transducer/</a:t>
            </a:r>
            <a:endParaRPr lang="en-US" sz="1200">
              <a:latin typeface="Bahnschrift SemiBold Condensed" panose="020B0502040204020203" pitchFamily="34" charset="0"/>
            </a:endParaRPr>
          </a:p>
          <a:p>
            <a:pPr marL="228600" indent="-228600">
              <a:buFont typeface="+mj-lt"/>
              <a:buAutoNum type="arabicParenR" startAt="18"/>
            </a:pPr>
            <a:endParaRPr lang="en-US" sz="1200">
              <a:latin typeface="Bahnschrift SemiBold Condensed" panose="020B0502040204020203" pitchFamily="34" charset="0"/>
            </a:endParaRPr>
          </a:p>
          <a:p>
            <a:pPr marL="228600" indent="-228600">
              <a:buFont typeface="+mj-lt"/>
              <a:buAutoNum type="arabicParenR" startAt="18"/>
            </a:pPr>
            <a:endParaRPr lang="en-US" sz="1200">
              <a:latin typeface="Bahnschrift SemiBold Condensed" panose="020B0502040204020203" pitchFamily="34" charset="0"/>
            </a:endParaRPr>
          </a:p>
          <a:p>
            <a:pPr marL="342900" indent="-342900">
              <a:buFont typeface="+mj-lt"/>
              <a:buAutoNum type="arabicParenR" startAt="9"/>
            </a:pPr>
            <a:endParaRPr lang="en-US"/>
          </a:p>
        </p:txBody>
      </p:sp>
    </p:spTree>
    <p:extLst>
      <p:ext uri="{BB962C8B-B14F-4D97-AF65-F5344CB8AC3E}">
        <p14:creationId xmlns:p14="http://schemas.microsoft.com/office/powerpoint/2010/main" val="3583198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E2E2E"/>
        </a:solidFill>
        <a:effectLst/>
      </p:bgPr>
    </p:bg>
    <p:spTree>
      <p:nvGrpSpPr>
        <p:cNvPr id="1" name=""/>
        <p:cNvGrpSpPr/>
        <p:nvPr/>
      </p:nvGrpSpPr>
      <p:grpSpPr>
        <a:xfrm>
          <a:off x="0" y="0"/>
          <a:ext cx="0" cy="0"/>
          <a:chOff x="0" y="0"/>
          <a:chExt cx="0" cy="0"/>
        </a:xfrm>
      </p:grpSpPr>
      <p:grpSp>
        <p:nvGrpSpPr>
          <p:cNvPr id="2" name="Group 2"/>
          <p:cNvGrpSpPr/>
          <p:nvPr/>
        </p:nvGrpSpPr>
        <p:grpSpPr>
          <a:xfrm>
            <a:off x="4838" y="3333869"/>
            <a:ext cx="18310768" cy="1782597"/>
            <a:chOff x="0" y="0"/>
            <a:chExt cx="2813733" cy="243941"/>
          </a:xfrm>
        </p:grpSpPr>
        <p:sp>
          <p:nvSpPr>
            <p:cNvPr id="3" name="Freeform 3"/>
            <p:cNvSpPr/>
            <p:nvPr/>
          </p:nvSpPr>
          <p:spPr>
            <a:xfrm>
              <a:off x="0" y="0"/>
              <a:ext cx="2813733" cy="243941"/>
            </a:xfrm>
            <a:custGeom>
              <a:avLst/>
              <a:gdLst/>
              <a:ahLst/>
              <a:cxnLst/>
              <a:rect l="l" t="t" r="r" b="b"/>
              <a:pathLst>
                <a:path w="2813733" h="243941">
                  <a:moveTo>
                    <a:pt x="0" y="0"/>
                  </a:moveTo>
                  <a:lnTo>
                    <a:pt x="2813733" y="0"/>
                  </a:lnTo>
                  <a:lnTo>
                    <a:pt x="2813733" y="243941"/>
                  </a:lnTo>
                  <a:lnTo>
                    <a:pt x="0" y="243941"/>
                  </a:lnTo>
                  <a:close/>
                </a:path>
              </a:pathLst>
            </a:custGeom>
            <a:solidFill>
              <a:srgbClr val="ECB837"/>
            </a:solidFill>
          </p:spPr>
          <p:txBody>
            <a:bodyPr/>
            <a:lstStyle/>
            <a:p>
              <a:endParaRPr lang="en-US"/>
            </a:p>
          </p:txBody>
        </p:sp>
      </p:grpSp>
      <p:grpSp>
        <p:nvGrpSpPr>
          <p:cNvPr id="4" name="Group 4"/>
          <p:cNvGrpSpPr/>
          <p:nvPr/>
        </p:nvGrpSpPr>
        <p:grpSpPr>
          <a:xfrm>
            <a:off x="0" y="0"/>
            <a:ext cx="18288000" cy="3377001"/>
            <a:chOff x="0" y="0"/>
            <a:chExt cx="24384000" cy="4502668"/>
          </a:xfrm>
        </p:grpSpPr>
        <p:pic>
          <p:nvPicPr>
            <p:cNvPr id="5" name="Picture 5"/>
            <p:cNvPicPr>
              <a:picLocks noChangeAspect="1"/>
            </p:cNvPicPr>
            <p:nvPr/>
          </p:nvPicPr>
          <p:blipFill>
            <a:blip r:embed="rId3"/>
            <a:srcRect t="40767" b="40767"/>
            <a:stretch>
              <a:fillRect/>
            </a:stretch>
          </p:blipFill>
          <p:spPr>
            <a:xfrm>
              <a:off x="0" y="0"/>
              <a:ext cx="24384000" cy="4502668"/>
            </a:xfrm>
            <a:prstGeom prst="rect">
              <a:avLst/>
            </a:prstGeom>
          </p:spPr>
        </p:pic>
      </p:grpSp>
      <p:sp>
        <p:nvSpPr>
          <p:cNvPr id="6" name="TextBox 6"/>
          <p:cNvSpPr txBox="1"/>
          <p:nvPr/>
        </p:nvSpPr>
        <p:spPr>
          <a:xfrm>
            <a:off x="347158" y="3562387"/>
            <a:ext cx="17593685" cy="1173911"/>
          </a:xfrm>
          <a:prstGeom prst="rect">
            <a:avLst/>
          </a:prstGeom>
        </p:spPr>
        <p:txBody>
          <a:bodyPr lIns="0" tIns="0" rIns="0" bIns="0" rtlCol="0" anchor="t">
            <a:spAutoFit/>
          </a:bodyPr>
          <a:lstStyle/>
          <a:p>
            <a:pPr algn="ctr">
              <a:lnSpc>
                <a:spcPts val="10220"/>
              </a:lnSpc>
            </a:pPr>
            <a:r>
              <a:rPr lang="en-US" sz="7300" spc="992">
                <a:solidFill>
                  <a:srgbClr val="F8F8F8"/>
                </a:solidFill>
                <a:latin typeface="Bahnschrift SemiBold Condensed" panose="020B0502040204020203" pitchFamily="34" charset="0"/>
                <a:cs typeface="Aharoni" panose="02010803020104030203" pitchFamily="2" charset="-79"/>
              </a:rPr>
              <a:t>INTRODUCTION</a:t>
            </a:r>
          </a:p>
        </p:txBody>
      </p:sp>
      <p:sp>
        <p:nvSpPr>
          <p:cNvPr id="7" name="TextBox 7"/>
          <p:cNvSpPr txBox="1"/>
          <p:nvPr/>
        </p:nvSpPr>
        <p:spPr>
          <a:xfrm>
            <a:off x="807812" y="6361497"/>
            <a:ext cx="7797243" cy="2975173"/>
          </a:xfrm>
          <a:prstGeom prst="rect">
            <a:avLst/>
          </a:prstGeom>
        </p:spPr>
        <p:txBody>
          <a:bodyPr lIns="0" tIns="0" rIns="0" bIns="0" rtlCol="0" anchor="t">
            <a:spAutoFit/>
          </a:bodyPr>
          <a:lstStyle/>
          <a:p>
            <a:pPr algn="ctr">
              <a:lnSpc>
                <a:spcPts val="2940"/>
              </a:lnSpc>
              <a:spcBef>
                <a:spcPct val="0"/>
              </a:spcBef>
            </a:pPr>
            <a:r>
              <a:rPr lang="en-US" sz="3200" spc="373">
                <a:solidFill>
                  <a:srgbClr val="F8F8F8"/>
                </a:solidFill>
                <a:latin typeface="Bahnschrift SemiBold Condensed" panose="020B0502040204020203" pitchFamily="34" charset="0"/>
                <a:ea typeface="ADLaM Display" panose="02010000000000000000" pitchFamily="2" charset="0"/>
                <a:cs typeface="Aharoni" panose="02010803020104030203" pitchFamily="2" charset="-79"/>
              </a:rPr>
              <a:t>Railroads play a big role in today's modern infrastructure. They are a large contributor to economic activities and in connecting our country with supplies. There are many problems involving railroad maintenance, but one of the biggest challenges involves the ballast beneath the tracks.</a:t>
            </a:r>
          </a:p>
        </p:txBody>
      </p:sp>
      <p:sp>
        <p:nvSpPr>
          <p:cNvPr id="8" name="TextBox 8"/>
          <p:cNvSpPr txBox="1"/>
          <p:nvPr/>
        </p:nvSpPr>
        <p:spPr>
          <a:xfrm>
            <a:off x="9462057" y="6361497"/>
            <a:ext cx="7797243" cy="2975173"/>
          </a:xfrm>
          <a:prstGeom prst="rect">
            <a:avLst/>
          </a:prstGeom>
        </p:spPr>
        <p:txBody>
          <a:bodyPr lIns="0" tIns="0" rIns="0" bIns="0" rtlCol="0" anchor="t">
            <a:spAutoFit/>
          </a:bodyPr>
          <a:lstStyle/>
          <a:p>
            <a:pPr algn="ctr">
              <a:lnSpc>
                <a:spcPts val="2940"/>
              </a:lnSpc>
              <a:spcBef>
                <a:spcPct val="0"/>
              </a:spcBef>
            </a:pPr>
            <a:r>
              <a:rPr lang="en-US" sz="3200" spc="373">
                <a:solidFill>
                  <a:srgbClr val="F8F8F8"/>
                </a:solidFill>
                <a:latin typeface="Bahnschrift SemiBold Condensed"/>
                <a:ea typeface="ADLaM Display"/>
                <a:cs typeface="Aharoni"/>
              </a:rPr>
              <a:t>Our project addresses a critical issue involving “railroad ballast” and the maintenance of railroad tracks. Ballast is the small rocks that sit below and support railroad tracks. Over time the pressure applied from the trains and deterioration from the environment wear this ballast down.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E2E2E"/>
        </a:solidFill>
        <a:effectLst/>
      </p:bgPr>
    </p:bg>
    <p:spTree>
      <p:nvGrpSpPr>
        <p:cNvPr id="1" name=""/>
        <p:cNvGrpSpPr/>
        <p:nvPr/>
      </p:nvGrpSpPr>
      <p:grpSpPr>
        <a:xfrm>
          <a:off x="0" y="0"/>
          <a:ext cx="0" cy="0"/>
          <a:chOff x="0" y="0"/>
          <a:chExt cx="0" cy="0"/>
        </a:xfrm>
      </p:grpSpPr>
      <p:sp>
        <p:nvSpPr>
          <p:cNvPr id="2" name="TextBox 2"/>
          <p:cNvSpPr txBox="1"/>
          <p:nvPr/>
        </p:nvSpPr>
        <p:spPr>
          <a:xfrm>
            <a:off x="988522" y="652112"/>
            <a:ext cx="16230600" cy="1892826"/>
          </a:xfrm>
          <a:prstGeom prst="rect">
            <a:avLst/>
          </a:prstGeom>
        </p:spPr>
        <p:txBody>
          <a:bodyPr lIns="0" tIns="0" rIns="0" bIns="0" rtlCol="0" anchor="t">
            <a:spAutoFit/>
          </a:bodyPr>
          <a:lstStyle/>
          <a:p>
            <a:pPr algn="ctr">
              <a:lnSpc>
                <a:spcPts val="7200"/>
              </a:lnSpc>
            </a:pPr>
            <a:r>
              <a:rPr lang="en-US" sz="7200" spc="979">
                <a:solidFill>
                  <a:srgbClr val="F8F8F8"/>
                </a:solidFill>
                <a:latin typeface="Bahnschrift SemiBold Condensed" panose="020B0502040204020203" pitchFamily="34" charset="0"/>
                <a:cs typeface="Aharoni" panose="02010803020104030203" pitchFamily="2" charset="-79"/>
              </a:rPr>
              <a:t>Problem Statement and Understandable objective</a:t>
            </a:r>
          </a:p>
        </p:txBody>
      </p:sp>
      <p:grpSp>
        <p:nvGrpSpPr>
          <p:cNvPr id="3" name="Group 3"/>
          <p:cNvGrpSpPr/>
          <p:nvPr/>
        </p:nvGrpSpPr>
        <p:grpSpPr>
          <a:xfrm>
            <a:off x="1068878" y="2934016"/>
            <a:ext cx="7507622" cy="6181409"/>
            <a:chOff x="0" y="0"/>
            <a:chExt cx="2811582" cy="2314919"/>
          </a:xfrm>
        </p:grpSpPr>
        <p:sp>
          <p:nvSpPr>
            <p:cNvPr id="4" name="Freeform 4"/>
            <p:cNvSpPr/>
            <p:nvPr/>
          </p:nvSpPr>
          <p:spPr>
            <a:xfrm>
              <a:off x="0" y="0"/>
              <a:ext cx="2811582" cy="2314919"/>
            </a:xfrm>
            <a:custGeom>
              <a:avLst/>
              <a:gdLst/>
              <a:ahLst/>
              <a:cxnLst/>
              <a:rect l="l" t="t" r="r" b="b"/>
              <a:pathLst>
                <a:path w="2811582" h="2314919">
                  <a:moveTo>
                    <a:pt x="0" y="0"/>
                  </a:moveTo>
                  <a:lnTo>
                    <a:pt x="2811582" y="0"/>
                  </a:lnTo>
                  <a:lnTo>
                    <a:pt x="2811582" y="2314919"/>
                  </a:lnTo>
                  <a:lnTo>
                    <a:pt x="0" y="2314919"/>
                  </a:lnTo>
                  <a:close/>
                </a:path>
              </a:pathLst>
            </a:custGeom>
            <a:solidFill>
              <a:srgbClr val="ECB837"/>
            </a:solidFill>
          </p:spPr>
          <p:txBody>
            <a:bodyPr/>
            <a:lstStyle/>
            <a:p>
              <a:endParaRPr lang="en-US"/>
            </a:p>
          </p:txBody>
        </p:sp>
      </p:grpSp>
      <p:sp>
        <p:nvSpPr>
          <p:cNvPr id="5" name="TextBox 5"/>
          <p:cNvSpPr txBox="1"/>
          <p:nvPr/>
        </p:nvSpPr>
        <p:spPr>
          <a:xfrm>
            <a:off x="1298712" y="3300677"/>
            <a:ext cx="6958806" cy="597856"/>
          </a:xfrm>
          <a:prstGeom prst="rect">
            <a:avLst/>
          </a:prstGeom>
        </p:spPr>
        <p:txBody>
          <a:bodyPr lIns="0" tIns="0" rIns="0" bIns="0" rtlCol="0" anchor="t">
            <a:spAutoFit/>
          </a:bodyPr>
          <a:lstStyle/>
          <a:p>
            <a:pPr algn="ctr">
              <a:lnSpc>
                <a:spcPts val="5179"/>
              </a:lnSpc>
            </a:pPr>
            <a:r>
              <a:rPr lang="en-US" sz="3699">
                <a:solidFill>
                  <a:srgbClr val="2E2E2E"/>
                </a:solidFill>
                <a:latin typeface="Bahnschrift SemiBold Condensed" panose="020B0502040204020203" pitchFamily="34" charset="0"/>
                <a:cs typeface="Aharoni" panose="02010803020104030203" pitchFamily="2" charset="-79"/>
              </a:rPr>
              <a:t>Problem Statement</a:t>
            </a:r>
          </a:p>
        </p:txBody>
      </p:sp>
      <p:sp>
        <p:nvSpPr>
          <p:cNvPr id="6" name="TextBox 6"/>
          <p:cNvSpPr txBox="1"/>
          <p:nvPr/>
        </p:nvSpPr>
        <p:spPr>
          <a:xfrm>
            <a:off x="-463790" y="4912645"/>
            <a:ext cx="6958806" cy="877570"/>
          </a:xfrm>
          <a:prstGeom prst="rect">
            <a:avLst/>
          </a:prstGeom>
        </p:spPr>
        <p:txBody>
          <a:bodyPr lIns="0" tIns="0" rIns="0" bIns="0" rtlCol="0" anchor="t">
            <a:spAutoFit/>
          </a:bodyPr>
          <a:lstStyle/>
          <a:p>
            <a:pPr algn="ctr">
              <a:lnSpc>
                <a:spcPts val="7279"/>
              </a:lnSpc>
            </a:pPr>
            <a:r>
              <a:rPr lang="en-US" sz="5199">
                <a:solidFill>
                  <a:srgbClr val="ECB837"/>
                </a:solidFill>
                <a:latin typeface="Montserrat Ultra-Bold"/>
              </a:rPr>
              <a:t>obj</a:t>
            </a:r>
          </a:p>
        </p:txBody>
      </p:sp>
      <p:grpSp>
        <p:nvGrpSpPr>
          <p:cNvPr id="7" name="Group 7"/>
          <p:cNvGrpSpPr/>
          <p:nvPr/>
        </p:nvGrpSpPr>
        <p:grpSpPr>
          <a:xfrm>
            <a:off x="9751678" y="2934016"/>
            <a:ext cx="7507622" cy="6181409"/>
            <a:chOff x="0" y="0"/>
            <a:chExt cx="2811582" cy="2314919"/>
          </a:xfrm>
        </p:grpSpPr>
        <p:sp>
          <p:nvSpPr>
            <p:cNvPr id="8" name="Freeform 8"/>
            <p:cNvSpPr/>
            <p:nvPr/>
          </p:nvSpPr>
          <p:spPr>
            <a:xfrm>
              <a:off x="0" y="0"/>
              <a:ext cx="2811582" cy="2314919"/>
            </a:xfrm>
            <a:custGeom>
              <a:avLst/>
              <a:gdLst/>
              <a:ahLst/>
              <a:cxnLst/>
              <a:rect l="l" t="t" r="r" b="b"/>
              <a:pathLst>
                <a:path w="2811582" h="2314919">
                  <a:moveTo>
                    <a:pt x="0" y="0"/>
                  </a:moveTo>
                  <a:lnTo>
                    <a:pt x="2811582" y="0"/>
                  </a:lnTo>
                  <a:lnTo>
                    <a:pt x="2811582" y="2314919"/>
                  </a:lnTo>
                  <a:lnTo>
                    <a:pt x="0" y="2314919"/>
                  </a:lnTo>
                  <a:close/>
                </a:path>
              </a:pathLst>
            </a:custGeom>
            <a:solidFill>
              <a:srgbClr val="ECB837"/>
            </a:solidFill>
          </p:spPr>
          <p:txBody>
            <a:bodyPr/>
            <a:lstStyle/>
            <a:p>
              <a:endParaRPr lang="en-US"/>
            </a:p>
          </p:txBody>
        </p:sp>
      </p:grpSp>
      <p:sp>
        <p:nvSpPr>
          <p:cNvPr id="9" name="TextBox 9"/>
          <p:cNvSpPr txBox="1"/>
          <p:nvPr/>
        </p:nvSpPr>
        <p:spPr>
          <a:xfrm>
            <a:off x="10005997" y="3300677"/>
            <a:ext cx="6958806" cy="597856"/>
          </a:xfrm>
          <a:prstGeom prst="rect">
            <a:avLst/>
          </a:prstGeom>
        </p:spPr>
        <p:txBody>
          <a:bodyPr lIns="0" tIns="0" rIns="0" bIns="0" rtlCol="0" anchor="t">
            <a:spAutoFit/>
          </a:bodyPr>
          <a:lstStyle/>
          <a:p>
            <a:pPr algn="ctr">
              <a:lnSpc>
                <a:spcPts val="5179"/>
              </a:lnSpc>
            </a:pPr>
            <a:r>
              <a:rPr lang="en-US" sz="3699">
                <a:solidFill>
                  <a:srgbClr val="2E2E2E"/>
                </a:solidFill>
                <a:latin typeface="Bahnschrift SemiBold Condensed" panose="020B0502040204020203" pitchFamily="34" charset="0"/>
                <a:cs typeface="Aharoni" panose="02010803020104030203" pitchFamily="2" charset="-79"/>
              </a:rPr>
              <a:t>OBJECTIVES</a:t>
            </a:r>
          </a:p>
        </p:txBody>
      </p:sp>
      <p:sp>
        <p:nvSpPr>
          <p:cNvPr id="11" name="TextBox 11"/>
          <p:cNvSpPr txBox="1"/>
          <p:nvPr/>
        </p:nvSpPr>
        <p:spPr>
          <a:xfrm>
            <a:off x="10133246" y="3844263"/>
            <a:ext cx="6831557" cy="4877874"/>
          </a:xfrm>
          <a:prstGeom prst="rect">
            <a:avLst/>
          </a:prstGeom>
        </p:spPr>
        <p:txBody>
          <a:bodyPr lIns="0" tIns="0" rIns="0" bIns="0" rtlCol="0" anchor="t">
            <a:spAutoFit/>
          </a:bodyPr>
          <a:lstStyle/>
          <a:p>
            <a:pPr marL="539749" lvl="1" indent="-269875">
              <a:lnSpc>
                <a:spcPts val="3499"/>
              </a:lnSpc>
              <a:buFont typeface="Arial"/>
              <a:buChar char="•"/>
            </a:pPr>
            <a:r>
              <a:rPr lang="en-US" sz="2000">
                <a:solidFill>
                  <a:srgbClr val="F8F8F8"/>
                </a:solidFill>
                <a:latin typeface="Bahnschrift SemiBold Condensed" panose="020B0502040204020203" pitchFamily="34" charset="0"/>
                <a:cs typeface="Aharoni" panose="02010803020104030203" pitchFamily="2" charset="-79"/>
              </a:rPr>
              <a:t>Our objective is to modify an existing wireless water pressure a device to: </a:t>
            </a:r>
          </a:p>
          <a:p>
            <a:pPr marL="1079499" lvl="2" indent="-359833">
              <a:lnSpc>
                <a:spcPts val="3499"/>
              </a:lnSpc>
              <a:buFont typeface="Arial"/>
              <a:buChar char="⚬"/>
            </a:pPr>
            <a:r>
              <a:rPr lang="en-US" sz="2000">
                <a:solidFill>
                  <a:srgbClr val="F8F8F8"/>
                </a:solidFill>
                <a:latin typeface="Bahnschrift SemiBold Condensed" panose="020B0502040204020203" pitchFamily="34" charset="0"/>
                <a:cs typeface="Aharoni" panose="02010803020104030203" pitchFamily="2" charset="-79"/>
              </a:rPr>
              <a:t>be placed within the inner ballast</a:t>
            </a:r>
          </a:p>
          <a:p>
            <a:pPr marL="1079499" lvl="2" indent="-359833">
              <a:lnSpc>
                <a:spcPts val="3499"/>
              </a:lnSpc>
              <a:buFont typeface="Arial"/>
              <a:buChar char="⚬"/>
            </a:pPr>
            <a:r>
              <a:rPr lang="en-US" sz="2000">
                <a:solidFill>
                  <a:srgbClr val="F8F8F8"/>
                </a:solidFill>
                <a:latin typeface="Bahnschrift SemiBold Condensed" panose="020B0502040204020203" pitchFamily="34" charset="0"/>
                <a:cs typeface="Aharoni" panose="02010803020104030203" pitchFamily="2" charset="-79"/>
              </a:rPr>
              <a:t>detect core water pressure and transmit the data wirelessly from within the ballast.</a:t>
            </a:r>
          </a:p>
          <a:p>
            <a:pPr marL="1079499" lvl="2" indent="-359833">
              <a:lnSpc>
                <a:spcPts val="3499"/>
              </a:lnSpc>
              <a:buFont typeface="Arial"/>
              <a:buChar char="⚬"/>
            </a:pPr>
            <a:r>
              <a:rPr lang="en-US" sz="2000">
                <a:solidFill>
                  <a:srgbClr val="F8F8F8"/>
                </a:solidFill>
                <a:latin typeface="Bahnschrift SemiBold Condensed" panose="020B0502040204020203" pitchFamily="34" charset="0"/>
                <a:cs typeface="Aharoni" panose="02010803020104030203" pitchFamily="2" charset="-79"/>
              </a:rPr>
              <a:t>Detect when the device has been moved through an accelerometer</a:t>
            </a:r>
          </a:p>
          <a:p>
            <a:pPr marL="539749" lvl="1" indent="-269875">
              <a:lnSpc>
                <a:spcPts val="3499"/>
              </a:lnSpc>
              <a:buFont typeface="Arial"/>
              <a:buChar char="•"/>
            </a:pPr>
            <a:r>
              <a:rPr lang="en-US" sz="2000">
                <a:solidFill>
                  <a:srgbClr val="F8F8F8"/>
                </a:solidFill>
                <a:latin typeface="Bahnschrift SemiBold Condensed" panose="020B0502040204020203" pitchFamily="34" charset="0"/>
                <a:cs typeface="Aharoni" panose="02010803020104030203" pitchFamily="2" charset="-79"/>
              </a:rPr>
              <a:t>We will accomplish by taking an existing Transducers Direct </a:t>
            </a:r>
            <a:r>
              <a:rPr lang="en-US" sz="2000" err="1">
                <a:solidFill>
                  <a:srgbClr val="F8F8F8"/>
                </a:solidFill>
                <a:latin typeface="Bahnschrift SemiBold Condensed" panose="020B0502040204020203" pitchFamily="34" charset="0"/>
                <a:cs typeface="Aharoni" panose="02010803020104030203" pitchFamily="2" charset="-79"/>
              </a:rPr>
              <a:t>Cirrussense</a:t>
            </a:r>
            <a:r>
              <a:rPr lang="en-US" sz="2000">
                <a:solidFill>
                  <a:srgbClr val="F8F8F8"/>
                </a:solidFill>
                <a:latin typeface="Bahnschrift SemiBold Condensed" panose="020B0502040204020203" pitchFamily="34" charset="0"/>
                <a:cs typeface="Aharoni" panose="02010803020104030203" pitchFamily="2" charset="-79"/>
              </a:rPr>
              <a:t> TDWLB0050034 Wireless pressure transducer’   pressure sensor and making improvements on it such as: adding additional hardware like the BOSCH BMA400 accelerometer, redesigning the housing of the device, and extracting the voltage readings from the device rather than going through Transducers Direct proprietary ‘Pressure pro app’.</a:t>
            </a:r>
          </a:p>
        </p:txBody>
      </p:sp>
      <p:sp>
        <p:nvSpPr>
          <p:cNvPr id="12" name="TextBox 11">
            <a:extLst>
              <a:ext uri="{FF2B5EF4-FFF2-40B4-BE49-F238E27FC236}">
                <a16:creationId xmlns:a16="http://schemas.microsoft.com/office/drawing/2014/main" id="{370A72A8-CF6C-C60B-B799-68602DC8DE12}"/>
              </a:ext>
            </a:extLst>
          </p:cNvPr>
          <p:cNvSpPr txBox="1"/>
          <p:nvPr/>
        </p:nvSpPr>
        <p:spPr>
          <a:xfrm>
            <a:off x="1298712" y="4073751"/>
            <a:ext cx="6831557" cy="2646878"/>
          </a:xfrm>
          <a:prstGeom prst="rect">
            <a:avLst/>
          </a:prstGeom>
        </p:spPr>
        <p:txBody>
          <a:bodyPr lIns="0" tIns="0" rIns="0" bIns="0" rtlCol="0" anchor="t">
            <a:spAutoFit/>
          </a:bodyPr>
          <a:lstStyle/>
          <a:p>
            <a:pPr marL="612774" lvl="1" indent="-342900">
              <a:lnSpc>
                <a:spcPts val="3499"/>
              </a:lnSpc>
              <a:buFont typeface="Arial" panose="020B0604020202020204" pitchFamily="34" charset="0"/>
              <a:buChar char="•"/>
            </a:pPr>
            <a:r>
              <a:rPr lang="en-US" sz="2499">
                <a:solidFill>
                  <a:srgbClr val="F8F8F8"/>
                </a:solidFill>
                <a:latin typeface="Bahnschrift SemiBold Condensed" panose="020B0502040204020203" pitchFamily="34" charset="0"/>
                <a:cs typeface="Aharoni" panose="02010803020104030203" pitchFamily="2" charset="-79"/>
              </a:rPr>
              <a:t>Overtime pressure from trains and environmental factors wear down the ballast until it has become fouled.</a:t>
            </a:r>
          </a:p>
          <a:p>
            <a:pPr marL="612774" lvl="1" indent="-342900">
              <a:lnSpc>
                <a:spcPts val="3499"/>
              </a:lnSpc>
              <a:buFont typeface="Arial" panose="020B0604020202020204" pitchFamily="34" charset="0"/>
              <a:buChar char="•"/>
            </a:pPr>
            <a:r>
              <a:rPr lang="en-US" sz="2499">
                <a:solidFill>
                  <a:srgbClr val="F8F8F8"/>
                </a:solidFill>
                <a:latin typeface="Bahnschrift SemiBold Condensed" panose="020B0502040204020203" pitchFamily="34" charset="0"/>
                <a:cs typeface="Aharoni" panose="02010803020104030203" pitchFamily="2" charset="-79"/>
              </a:rPr>
              <a:t>One of the leading causes of fouled ballast is the build up of water pressure within the interior of the rock.</a:t>
            </a:r>
          </a:p>
          <a:p>
            <a:pPr marL="612774" lvl="1" indent="-342900">
              <a:lnSpc>
                <a:spcPts val="3499"/>
              </a:lnSpc>
              <a:buFont typeface="Arial" panose="020B0604020202020204" pitchFamily="34" charset="0"/>
              <a:buChar char="•"/>
            </a:pPr>
            <a:r>
              <a:rPr lang="en-US" sz="2499">
                <a:solidFill>
                  <a:srgbClr val="F8F8F8"/>
                </a:solidFill>
                <a:latin typeface="Bahnschrift SemiBold Condensed" panose="020B0502040204020203" pitchFamily="34" charset="0"/>
                <a:cs typeface="Aharoni" panose="02010803020104030203" pitchFamily="2" charset="-79"/>
              </a:rPr>
              <a:t>There is currently is not an easy way to detect this build up of pressure</a:t>
            </a:r>
            <a:r>
              <a:rPr lang="en-US" sz="2499">
                <a:solidFill>
                  <a:srgbClr val="F8F8F8"/>
                </a:solidFill>
                <a:latin typeface="Bahnschrift SemiBold Condensed" panose="020B0502040204020203" pitchFamily="34" charset="0"/>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E2E2E"/>
        </a:solidFill>
        <a:effectLst/>
      </p:bgPr>
    </p:bg>
    <p:spTree>
      <p:nvGrpSpPr>
        <p:cNvPr id="1" name=""/>
        <p:cNvGrpSpPr/>
        <p:nvPr/>
      </p:nvGrpSpPr>
      <p:grpSpPr>
        <a:xfrm>
          <a:off x="0" y="0"/>
          <a:ext cx="0" cy="0"/>
          <a:chOff x="0" y="0"/>
          <a:chExt cx="0" cy="0"/>
        </a:xfrm>
      </p:grpSpPr>
      <p:sp>
        <p:nvSpPr>
          <p:cNvPr id="2" name="TextBox 2"/>
          <p:cNvSpPr txBox="1"/>
          <p:nvPr/>
        </p:nvSpPr>
        <p:spPr>
          <a:xfrm>
            <a:off x="988522" y="652112"/>
            <a:ext cx="16230600" cy="1846659"/>
          </a:xfrm>
          <a:prstGeom prst="rect">
            <a:avLst/>
          </a:prstGeom>
        </p:spPr>
        <p:txBody>
          <a:bodyPr lIns="0" tIns="0" rIns="0" bIns="0" rtlCol="0" anchor="t">
            <a:spAutoFit/>
          </a:bodyPr>
          <a:lstStyle/>
          <a:p>
            <a:pPr algn="ctr">
              <a:lnSpc>
                <a:spcPts val="7200"/>
              </a:lnSpc>
            </a:pPr>
            <a:r>
              <a:rPr lang="en-US" sz="8000" spc="979">
                <a:solidFill>
                  <a:srgbClr val="F8F8F8"/>
                </a:solidFill>
                <a:latin typeface="Bahnschrift SemiBold Condensed" panose="020B0502040204020203" pitchFamily="34" charset="0"/>
                <a:cs typeface="Aharoni" panose="02010803020104030203" pitchFamily="2" charset="-79"/>
              </a:rPr>
              <a:t>Potential Impact and topic difficulty</a:t>
            </a:r>
          </a:p>
        </p:txBody>
      </p:sp>
      <p:grpSp>
        <p:nvGrpSpPr>
          <p:cNvPr id="3" name="Group 3"/>
          <p:cNvGrpSpPr/>
          <p:nvPr/>
        </p:nvGrpSpPr>
        <p:grpSpPr>
          <a:xfrm>
            <a:off x="1068878" y="2934016"/>
            <a:ext cx="7507622" cy="6181409"/>
            <a:chOff x="0" y="0"/>
            <a:chExt cx="2811582" cy="2314919"/>
          </a:xfrm>
        </p:grpSpPr>
        <p:sp>
          <p:nvSpPr>
            <p:cNvPr id="4" name="Freeform 4"/>
            <p:cNvSpPr/>
            <p:nvPr/>
          </p:nvSpPr>
          <p:spPr>
            <a:xfrm>
              <a:off x="0" y="0"/>
              <a:ext cx="2811582" cy="2314919"/>
            </a:xfrm>
            <a:custGeom>
              <a:avLst/>
              <a:gdLst/>
              <a:ahLst/>
              <a:cxnLst/>
              <a:rect l="l" t="t" r="r" b="b"/>
              <a:pathLst>
                <a:path w="2811582" h="2314919">
                  <a:moveTo>
                    <a:pt x="0" y="0"/>
                  </a:moveTo>
                  <a:lnTo>
                    <a:pt x="2811582" y="0"/>
                  </a:lnTo>
                  <a:lnTo>
                    <a:pt x="2811582" y="2314919"/>
                  </a:lnTo>
                  <a:lnTo>
                    <a:pt x="0" y="2314919"/>
                  </a:lnTo>
                  <a:close/>
                </a:path>
              </a:pathLst>
            </a:custGeom>
            <a:solidFill>
              <a:srgbClr val="ECB837"/>
            </a:solidFill>
          </p:spPr>
          <p:txBody>
            <a:bodyPr/>
            <a:lstStyle/>
            <a:p>
              <a:endParaRPr lang="en-US"/>
            </a:p>
          </p:txBody>
        </p:sp>
      </p:grpSp>
      <p:sp>
        <p:nvSpPr>
          <p:cNvPr id="5" name="TextBox 5"/>
          <p:cNvSpPr txBox="1"/>
          <p:nvPr/>
        </p:nvSpPr>
        <p:spPr>
          <a:xfrm>
            <a:off x="1298712" y="3300677"/>
            <a:ext cx="6958806" cy="605807"/>
          </a:xfrm>
          <a:prstGeom prst="rect">
            <a:avLst/>
          </a:prstGeom>
        </p:spPr>
        <p:txBody>
          <a:bodyPr lIns="0" tIns="0" rIns="0" bIns="0" rtlCol="0" anchor="t">
            <a:spAutoFit/>
          </a:bodyPr>
          <a:lstStyle/>
          <a:p>
            <a:pPr algn="ctr">
              <a:lnSpc>
                <a:spcPts val="5179"/>
              </a:lnSpc>
            </a:pPr>
            <a:r>
              <a:rPr lang="en-US" sz="4000">
                <a:solidFill>
                  <a:srgbClr val="2E2E2E"/>
                </a:solidFill>
                <a:latin typeface="Bahnschrift SemiBold Condensed" panose="020B0502040204020203" pitchFamily="34" charset="0"/>
                <a:cs typeface="Aharoni" panose="02010803020104030203" pitchFamily="2" charset="-79"/>
              </a:rPr>
              <a:t>POTENTIAL IMPACT</a:t>
            </a:r>
          </a:p>
        </p:txBody>
      </p:sp>
      <p:sp>
        <p:nvSpPr>
          <p:cNvPr id="6" name="TextBox 6"/>
          <p:cNvSpPr txBox="1"/>
          <p:nvPr/>
        </p:nvSpPr>
        <p:spPr>
          <a:xfrm>
            <a:off x="-463790" y="4912645"/>
            <a:ext cx="6958806" cy="877570"/>
          </a:xfrm>
          <a:prstGeom prst="rect">
            <a:avLst/>
          </a:prstGeom>
        </p:spPr>
        <p:txBody>
          <a:bodyPr lIns="0" tIns="0" rIns="0" bIns="0" rtlCol="0" anchor="t">
            <a:spAutoFit/>
          </a:bodyPr>
          <a:lstStyle/>
          <a:p>
            <a:pPr algn="ctr">
              <a:lnSpc>
                <a:spcPts val="7279"/>
              </a:lnSpc>
            </a:pPr>
            <a:r>
              <a:rPr lang="en-US" sz="5199">
                <a:solidFill>
                  <a:srgbClr val="ECB837"/>
                </a:solidFill>
                <a:latin typeface="Montserrat Ultra-Bold"/>
              </a:rPr>
              <a:t>obj</a:t>
            </a:r>
          </a:p>
        </p:txBody>
      </p:sp>
      <p:grpSp>
        <p:nvGrpSpPr>
          <p:cNvPr id="7" name="Group 7"/>
          <p:cNvGrpSpPr/>
          <p:nvPr/>
        </p:nvGrpSpPr>
        <p:grpSpPr>
          <a:xfrm>
            <a:off x="9751678" y="2934016"/>
            <a:ext cx="7507622" cy="6181409"/>
            <a:chOff x="0" y="0"/>
            <a:chExt cx="2811582" cy="2314919"/>
          </a:xfrm>
        </p:grpSpPr>
        <p:sp>
          <p:nvSpPr>
            <p:cNvPr id="8" name="Freeform 8"/>
            <p:cNvSpPr/>
            <p:nvPr/>
          </p:nvSpPr>
          <p:spPr>
            <a:xfrm>
              <a:off x="0" y="0"/>
              <a:ext cx="2811582" cy="2314919"/>
            </a:xfrm>
            <a:custGeom>
              <a:avLst/>
              <a:gdLst/>
              <a:ahLst/>
              <a:cxnLst/>
              <a:rect l="l" t="t" r="r" b="b"/>
              <a:pathLst>
                <a:path w="2811582" h="2314919">
                  <a:moveTo>
                    <a:pt x="0" y="0"/>
                  </a:moveTo>
                  <a:lnTo>
                    <a:pt x="2811582" y="0"/>
                  </a:lnTo>
                  <a:lnTo>
                    <a:pt x="2811582" y="2314919"/>
                  </a:lnTo>
                  <a:lnTo>
                    <a:pt x="0" y="2314919"/>
                  </a:lnTo>
                  <a:close/>
                </a:path>
              </a:pathLst>
            </a:custGeom>
            <a:solidFill>
              <a:srgbClr val="ECB837"/>
            </a:solidFill>
          </p:spPr>
          <p:txBody>
            <a:bodyPr lIns="91440" tIns="45720" rIns="91440" bIns="45720" anchor="t"/>
            <a:lstStyle/>
            <a:p>
              <a:pPr marL="285750" indent="-285750">
                <a:buFont typeface="Arial"/>
                <a:buChar char="•"/>
              </a:pPr>
              <a:endParaRPr lang="en-US">
                <a:cs typeface="Calibri"/>
              </a:endParaRPr>
            </a:p>
          </p:txBody>
        </p:sp>
      </p:grpSp>
      <p:sp>
        <p:nvSpPr>
          <p:cNvPr id="9" name="TextBox 9"/>
          <p:cNvSpPr txBox="1"/>
          <p:nvPr/>
        </p:nvSpPr>
        <p:spPr>
          <a:xfrm>
            <a:off x="10005997" y="3300677"/>
            <a:ext cx="6958806" cy="605807"/>
          </a:xfrm>
          <a:prstGeom prst="rect">
            <a:avLst/>
          </a:prstGeom>
        </p:spPr>
        <p:txBody>
          <a:bodyPr lIns="0" tIns="0" rIns="0" bIns="0" rtlCol="0" anchor="t">
            <a:spAutoFit/>
          </a:bodyPr>
          <a:lstStyle/>
          <a:p>
            <a:pPr algn="ctr">
              <a:lnSpc>
                <a:spcPts val="5179"/>
              </a:lnSpc>
            </a:pPr>
            <a:r>
              <a:rPr lang="en-US" sz="4000">
                <a:solidFill>
                  <a:srgbClr val="2E2E2E"/>
                </a:solidFill>
                <a:latin typeface="Bahnschrift SemiBold Condensed" panose="020B0502040204020203" pitchFamily="34" charset="0"/>
                <a:cs typeface="Aharoni" panose="02010803020104030203" pitchFamily="2" charset="-79"/>
              </a:rPr>
              <a:t>Topic Difficulty</a:t>
            </a:r>
          </a:p>
        </p:txBody>
      </p:sp>
      <p:sp>
        <p:nvSpPr>
          <p:cNvPr id="12" name="TextBox 10">
            <a:extLst>
              <a:ext uri="{FF2B5EF4-FFF2-40B4-BE49-F238E27FC236}">
                <a16:creationId xmlns:a16="http://schemas.microsoft.com/office/drawing/2014/main" id="{F7D15E4C-C734-B7F6-45C0-88D4D9CF6022}"/>
              </a:ext>
            </a:extLst>
          </p:cNvPr>
          <p:cNvSpPr txBox="1"/>
          <p:nvPr/>
        </p:nvSpPr>
        <p:spPr>
          <a:xfrm>
            <a:off x="1297352" y="4491447"/>
            <a:ext cx="6730332" cy="3544560"/>
          </a:xfrm>
          <a:prstGeom prst="rect">
            <a:avLst/>
          </a:prstGeom>
        </p:spPr>
        <p:txBody>
          <a:bodyPr lIns="0" tIns="0" rIns="0" bIns="0" rtlCol="0" anchor="t">
            <a:spAutoFit/>
          </a:bodyPr>
          <a:lstStyle/>
          <a:p>
            <a:pPr marL="539751" lvl="1" indent="-269876">
              <a:lnSpc>
                <a:spcPts val="3500"/>
              </a:lnSpc>
              <a:buFont typeface="Arial"/>
              <a:buChar char="•"/>
            </a:pPr>
            <a:r>
              <a:rPr lang="en-US" sz="2500">
                <a:solidFill>
                  <a:srgbClr val="F8F8F8"/>
                </a:solidFill>
                <a:latin typeface="Bahnschrift SemiBold Condensed" panose="020B0502040204020203" pitchFamily="34" charset="0"/>
                <a:cs typeface="Aharoni" panose="02010803020104030203" pitchFamily="2" charset="-79"/>
              </a:rPr>
              <a:t>Increase railroad safety by providing important data so that railroad maintenance crews can tell the quality of the ballast without having to dig anything up. </a:t>
            </a:r>
          </a:p>
          <a:p>
            <a:pPr marL="539751" lvl="1" indent="-269876">
              <a:lnSpc>
                <a:spcPts val="3500"/>
              </a:lnSpc>
              <a:buFont typeface="Arial"/>
              <a:buChar char="•"/>
            </a:pPr>
            <a:r>
              <a:rPr lang="en-US" sz="2500">
                <a:solidFill>
                  <a:srgbClr val="F8F8F8"/>
                </a:solidFill>
                <a:latin typeface="Bahnschrift SemiBold Condensed" panose="020B0502040204020203" pitchFamily="34" charset="0"/>
                <a:cs typeface="Aharoni" panose="02010803020104030203" pitchFamily="2" charset="-79"/>
              </a:rPr>
              <a:t>Decrease the spending needed by the railroad industry to monitor the quality of the ballast. Which will benefit both the railroad industry and public safety.  </a:t>
            </a:r>
          </a:p>
          <a:p>
            <a:pPr marL="539751" lvl="1" indent="-269876">
              <a:lnSpc>
                <a:spcPts val="3500"/>
              </a:lnSpc>
              <a:buFont typeface="Arial"/>
              <a:buChar char="•"/>
            </a:pPr>
            <a:r>
              <a:rPr lang="en-US" sz="2500">
                <a:solidFill>
                  <a:srgbClr val="F8F8F8"/>
                </a:solidFill>
                <a:latin typeface="Bahnschrift SemiBold Condensed" panose="020B0502040204020203" pitchFamily="34" charset="0"/>
                <a:cs typeface="Aharoni" panose="02010803020104030203" pitchFamily="2" charset="-79"/>
              </a:rPr>
              <a:t>Device has the potential to be used in other soil maintenance-based fields like golf course upkeep.</a:t>
            </a:r>
          </a:p>
        </p:txBody>
      </p:sp>
      <p:sp>
        <p:nvSpPr>
          <p:cNvPr id="10" name="TextBox 9">
            <a:extLst>
              <a:ext uri="{FF2B5EF4-FFF2-40B4-BE49-F238E27FC236}">
                <a16:creationId xmlns:a16="http://schemas.microsoft.com/office/drawing/2014/main" id="{E329F330-A99C-4566-6EF5-A7450043F77E}"/>
              </a:ext>
            </a:extLst>
          </p:cNvPr>
          <p:cNvSpPr txBox="1"/>
          <p:nvPr/>
        </p:nvSpPr>
        <p:spPr>
          <a:xfrm>
            <a:off x="10012680" y="4495799"/>
            <a:ext cx="7018020" cy="363689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39750" lvl="1" indent="-269875">
              <a:lnSpc>
                <a:spcPts val="3500"/>
              </a:lnSpc>
              <a:buFont typeface="Arial,Sans-Serif"/>
              <a:buChar char="•"/>
            </a:pPr>
            <a:r>
              <a:rPr lang="en-US" sz="2500">
                <a:solidFill>
                  <a:srgbClr val="F8F8F8"/>
                </a:solidFill>
                <a:latin typeface="Bahnschrift SemiBold Condensed" panose="020B0502040204020203" pitchFamily="34" charset="0"/>
                <a:cs typeface="Aharoni" panose="02010803020104030203" pitchFamily="2" charset="-79"/>
              </a:rPr>
              <a:t>Discovering how to extract the voltage readings from the device via Bluetooth rather than using a proprietary app. </a:t>
            </a:r>
          </a:p>
          <a:p>
            <a:pPr marL="539750" lvl="1" indent="-269875">
              <a:lnSpc>
                <a:spcPts val="3500"/>
              </a:lnSpc>
              <a:buFont typeface="Arial,Sans-Serif"/>
              <a:buChar char="•"/>
            </a:pPr>
            <a:r>
              <a:rPr lang="en-US" sz="2500">
                <a:solidFill>
                  <a:srgbClr val="F8F8F8"/>
                </a:solidFill>
                <a:latin typeface="Bahnschrift SemiBold Condensed" panose="020B0502040204020203" pitchFamily="34" charset="0"/>
                <a:cs typeface="Aharoni" panose="02010803020104030203" pitchFamily="2" charset="-79"/>
              </a:rPr>
              <a:t>Adding additional hardware to an already built out system to add additional functionality to the device, including accelerometer data.</a:t>
            </a:r>
          </a:p>
          <a:p>
            <a:pPr marL="539750" lvl="1" indent="-269875">
              <a:lnSpc>
                <a:spcPts val="3500"/>
              </a:lnSpc>
              <a:buFont typeface="Arial,Sans-Serif"/>
              <a:buChar char="•"/>
            </a:pPr>
            <a:r>
              <a:rPr lang="en-US" sz="2500">
                <a:solidFill>
                  <a:srgbClr val="F8F8F8"/>
                </a:solidFill>
                <a:latin typeface="Bahnschrift SemiBold Condensed" panose="020B0502040204020203" pitchFamily="34" charset="0"/>
                <a:cs typeface="Aharoni" panose="02010803020104030203" pitchFamily="2" charset="-79"/>
              </a:rPr>
              <a:t>Make sure that the additional hardware components data can be sent through the same Bluetooth channel. </a:t>
            </a:r>
          </a:p>
          <a:p>
            <a:pPr marL="539750" lvl="1" indent="-269875">
              <a:lnSpc>
                <a:spcPts val="3500"/>
              </a:lnSpc>
              <a:buFont typeface="Arial,Sans-Serif"/>
              <a:buChar char="•"/>
            </a:pPr>
            <a:r>
              <a:rPr lang="en-US" sz="2500">
                <a:solidFill>
                  <a:srgbClr val="F8F8F8"/>
                </a:solidFill>
                <a:latin typeface="Bahnschrift SemiBold Condensed" panose="020B0502040204020203" pitchFamily="34" charset="0"/>
                <a:cs typeface="Aharoni" panose="02010803020104030203" pitchFamily="2" charset="-79"/>
              </a:rPr>
              <a:t>Building a small housing that will fit all components.</a:t>
            </a:r>
          </a:p>
        </p:txBody>
      </p:sp>
    </p:spTree>
    <p:extLst>
      <p:ext uri="{BB962C8B-B14F-4D97-AF65-F5344CB8AC3E}">
        <p14:creationId xmlns:p14="http://schemas.microsoft.com/office/powerpoint/2010/main" val="2849477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E2E2E"/>
        </a:solidFill>
        <a:effectLst/>
      </p:bgPr>
    </p:bg>
    <p:spTree>
      <p:nvGrpSpPr>
        <p:cNvPr id="1" name=""/>
        <p:cNvGrpSpPr/>
        <p:nvPr/>
      </p:nvGrpSpPr>
      <p:grpSpPr>
        <a:xfrm>
          <a:off x="0" y="0"/>
          <a:ext cx="0" cy="0"/>
          <a:chOff x="0" y="0"/>
          <a:chExt cx="0" cy="0"/>
        </a:xfrm>
      </p:grpSpPr>
      <p:sp>
        <p:nvSpPr>
          <p:cNvPr id="6" name="TextBox 6"/>
          <p:cNvSpPr txBox="1"/>
          <p:nvPr/>
        </p:nvSpPr>
        <p:spPr>
          <a:xfrm>
            <a:off x="745499" y="752475"/>
            <a:ext cx="10943751" cy="1787669"/>
          </a:xfrm>
          <a:prstGeom prst="rect">
            <a:avLst/>
          </a:prstGeom>
        </p:spPr>
        <p:txBody>
          <a:bodyPr lIns="0" tIns="0" rIns="0" bIns="0" rtlCol="0" anchor="t">
            <a:spAutoFit/>
          </a:bodyPr>
          <a:lstStyle/>
          <a:p>
            <a:pPr>
              <a:lnSpc>
                <a:spcPts val="6800"/>
              </a:lnSpc>
            </a:pPr>
            <a:r>
              <a:rPr lang="en-US" sz="6800" spc="924">
                <a:solidFill>
                  <a:srgbClr val="ECB837"/>
                </a:solidFill>
                <a:latin typeface="Bahnschrift SemiBold Condensed" panose="020B0502040204020203" pitchFamily="34" charset="0"/>
                <a:cs typeface="Aharoni" panose="02010803020104030203" pitchFamily="2" charset="-79"/>
              </a:rPr>
              <a:t>BACKGROUND AND RELATED WORK</a:t>
            </a:r>
          </a:p>
        </p:txBody>
      </p:sp>
      <p:sp>
        <p:nvSpPr>
          <p:cNvPr id="7" name="TextBox 7"/>
          <p:cNvSpPr txBox="1"/>
          <p:nvPr/>
        </p:nvSpPr>
        <p:spPr>
          <a:xfrm>
            <a:off x="659583" y="5904992"/>
            <a:ext cx="9466912" cy="1795363"/>
          </a:xfrm>
          <a:prstGeom prst="rect">
            <a:avLst/>
          </a:prstGeom>
        </p:spPr>
        <p:txBody>
          <a:bodyPr lIns="0" tIns="0" rIns="0" bIns="0" rtlCol="0" anchor="t">
            <a:spAutoFit/>
          </a:bodyPr>
          <a:lstStyle/>
          <a:p>
            <a:pPr marL="310755" lvl="1" indent="-155377">
              <a:lnSpc>
                <a:spcPts val="2015"/>
              </a:lnSpc>
              <a:buFont typeface="Arial"/>
              <a:buChar char="•"/>
            </a:pPr>
            <a:r>
              <a:rPr lang="en-US" spc="256">
                <a:solidFill>
                  <a:srgbClr val="F8F8F8"/>
                </a:solidFill>
                <a:latin typeface="Bahnschrift SemiBold Condensed" panose="020B0502040204020203" pitchFamily="34" charset="0"/>
                <a:cs typeface="Aharoni" panose="02010803020104030203" pitchFamily="2" charset="-79"/>
              </a:rPr>
              <a:t>Hai Huang’s ‘Laboratory Characterization of Fouled Railroad Ballast Behavior’ research used a ‘large direct sheer device’ to study different ballast materials and how they fouled in different conditions. Dr. Barry’s lab has a similar device used to apply direct sheer force to ballast samples, called ‘LS-DSS’. They also used a large direct sheer device to measure the strength and deformation of ballast based on different fouling material. Ballast fouling can occur with a wide variety of different material, while our project focuses on the buildup of water pressure specifically.</a:t>
            </a:r>
          </a:p>
        </p:txBody>
      </p:sp>
      <p:sp>
        <p:nvSpPr>
          <p:cNvPr id="8" name="TextBox 8"/>
          <p:cNvSpPr txBox="1"/>
          <p:nvPr/>
        </p:nvSpPr>
        <p:spPr>
          <a:xfrm>
            <a:off x="823467" y="3190234"/>
            <a:ext cx="9877378" cy="2359620"/>
          </a:xfrm>
          <a:prstGeom prst="rect">
            <a:avLst/>
          </a:prstGeom>
        </p:spPr>
        <p:txBody>
          <a:bodyPr lIns="0" tIns="0" rIns="0" bIns="0" rtlCol="0" anchor="t">
            <a:spAutoFit/>
          </a:bodyPr>
          <a:lstStyle/>
          <a:p>
            <a:pPr>
              <a:lnSpc>
                <a:spcPts val="2336"/>
              </a:lnSpc>
              <a:spcBef>
                <a:spcPct val="0"/>
              </a:spcBef>
            </a:pPr>
            <a:r>
              <a:rPr lang="en-US" sz="2000" spc="297">
                <a:solidFill>
                  <a:srgbClr val="F8F8F8"/>
                </a:solidFill>
                <a:latin typeface="Bahnschrift SemiBold Condensed"/>
                <a:cs typeface="Aharoni"/>
              </a:rPr>
              <a:t>There currently is not a small device that can detect core water pressures from within the ballast. There are larger devices that scan the ballast from the exterior but are often costly. There’s been a variety of research done about the deterioration of railroad ballast, but none have attempted to create an internal device to detect this fouled ballast.</a:t>
            </a:r>
          </a:p>
          <a:p>
            <a:pPr>
              <a:lnSpc>
                <a:spcPts val="2336"/>
              </a:lnSpc>
              <a:spcBef>
                <a:spcPct val="0"/>
              </a:spcBef>
            </a:pPr>
            <a:endParaRPr lang="en-US" sz="2000" spc="297">
              <a:solidFill>
                <a:srgbClr val="F8F8F8"/>
              </a:solidFill>
              <a:latin typeface="Bahnschrift SemiBold Condensed" panose="020B0502040204020203" pitchFamily="34" charset="0"/>
              <a:cs typeface="Aharoni" panose="02010803020104030203" pitchFamily="2" charset="-79"/>
            </a:endParaRPr>
          </a:p>
          <a:p>
            <a:pPr>
              <a:lnSpc>
                <a:spcPts val="2336"/>
              </a:lnSpc>
              <a:spcBef>
                <a:spcPct val="0"/>
              </a:spcBef>
            </a:pPr>
            <a:r>
              <a:rPr lang="en-US" sz="2000" spc="297">
                <a:solidFill>
                  <a:srgbClr val="F8F8F8"/>
                </a:solidFill>
                <a:latin typeface="Bahnschrift SemiBold Condensed"/>
                <a:cs typeface="Aharoni"/>
              </a:rPr>
              <a:t>Our device will make use of the correlation between the buildup of water pressure within the ballast and the deterioration of the ballast itself.</a:t>
            </a:r>
          </a:p>
        </p:txBody>
      </p:sp>
      <p:sp>
        <p:nvSpPr>
          <p:cNvPr id="9" name="TextBox 9"/>
          <p:cNvSpPr txBox="1"/>
          <p:nvPr/>
        </p:nvSpPr>
        <p:spPr>
          <a:xfrm>
            <a:off x="823467" y="8210086"/>
            <a:ext cx="10215770" cy="884858"/>
          </a:xfrm>
          <a:prstGeom prst="rect">
            <a:avLst/>
          </a:prstGeom>
        </p:spPr>
        <p:txBody>
          <a:bodyPr wrap="square" lIns="0" tIns="0" rIns="0" bIns="0" rtlCol="0" anchor="t">
            <a:spAutoFit/>
          </a:bodyPr>
          <a:lstStyle/>
          <a:p>
            <a:pPr>
              <a:lnSpc>
                <a:spcPts val="2336"/>
              </a:lnSpc>
              <a:spcBef>
                <a:spcPct val="0"/>
              </a:spcBef>
            </a:pPr>
            <a:r>
              <a:rPr lang="en-US" sz="2000" spc="297">
                <a:solidFill>
                  <a:srgbClr val="F8F8F8"/>
                </a:solidFill>
                <a:latin typeface="Bahnschrift SemiBold Condensed" panose="020B0502040204020203" pitchFamily="34" charset="0"/>
                <a:cs typeface="Aharoni" panose="02010803020104030203" pitchFamily="2" charset="-79"/>
              </a:rPr>
              <a:t>Our Brain Ballast sensor, will stand out by creating a device that will use wireless transmission of data, internal power, additional device movement data through additional hardware, and a new casing for the device.</a:t>
            </a:r>
          </a:p>
        </p:txBody>
      </p:sp>
      <p:pic>
        <p:nvPicPr>
          <p:cNvPr id="11" name="Picture 10" descr="A ruler and a rock&#10;&#10;Description automatically generated">
            <a:extLst>
              <a:ext uri="{FF2B5EF4-FFF2-40B4-BE49-F238E27FC236}">
                <a16:creationId xmlns:a16="http://schemas.microsoft.com/office/drawing/2014/main" id="{D9AC7D08-4F4A-2EBC-D8E2-574576903B72}"/>
              </a:ext>
            </a:extLst>
          </p:cNvPr>
          <p:cNvPicPr>
            <a:picLocks noChangeAspect="1"/>
          </p:cNvPicPr>
          <p:nvPr/>
        </p:nvPicPr>
        <p:blipFill rotWithShape="1">
          <a:blip r:embed="rId3">
            <a:extLst>
              <a:ext uri="{28A0092B-C50C-407E-A947-70E740481C1C}">
                <a14:useLocalDpi xmlns:a14="http://schemas.microsoft.com/office/drawing/2010/main" val="0"/>
              </a:ext>
            </a:extLst>
          </a:blip>
          <a:srcRect l="16377" r="20993"/>
          <a:stretch/>
        </p:blipFill>
        <p:spPr>
          <a:xfrm>
            <a:off x="11665311" y="1370230"/>
            <a:ext cx="5799222" cy="7546540"/>
          </a:xfrm>
          <a:prstGeom prst="rect">
            <a:avLst/>
          </a:prstGeom>
        </p:spPr>
      </p:pic>
      <p:sp>
        <p:nvSpPr>
          <p:cNvPr id="12" name="TextBox 11">
            <a:extLst>
              <a:ext uri="{FF2B5EF4-FFF2-40B4-BE49-F238E27FC236}">
                <a16:creationId xmlns:a16="http://schemas.microsoft.com/office/drawing/2014/main" id="{64D9685C-9CD9-21EF-328E-8701CB406FC0}"/>
              </a:ext>
            </a:extLst>
          </p:cNvPr>
          <p:cNvSpPr txBox="1"/>
          <p:nvPr/>
        </p:nvSpPr>
        <p:spPr>
          <a:xfrm>
            <a:off x="12843948" y="7911579"/>
            <a:ext cx="184731" cy="369332"/>
          </a:xfrm>
          <a:prstGeom prst="rect">
            <a:avLst/>
          </a:prstGeom>
          <a:noFill/>
        </p:spPr>
        <p:txBody>
          <a:bodyPr wrap="none" rtlCol="0">
            <a:spAutoFit/>
          </a:bodyPr>
          <a:lstStyle/>
          <a:p>
            <a:endParaRPr lang="en-US"/>
          </a:p>
        </p:txBody>
      </p:sp>
      <p:sp>
        <p:nvSpPr>
          <p:cNvPr id="13" name="TextBox 12">
            <a:extLst>
              <a:ext uri="{FF2B5EF4-FFF2-40B4-BE49-F238E27FC236}">
                <a16:creationId xmlns:a16="http://schemas.microsoft.com/office/drawing/2014/main" id="{15879BD2-2712-2C46-E591-FEA4C740771A}"/>
              </a:ext>
            </a:extLst>
          </p:cNvPr>
          <p:cNvSpPr txBox="1"/>
          <p:nvPr/>
        </p:nvSpPr>
        <p:spPr>
          <a:xfrm>
            <a:off x="12173099" y="6998501"/>
            <a:ext cx="2391823" cy="1754326"/>
          </a:xfrm>
          <a:prstGeom prst="rect">
            <a:avLst/>
          </a:prstGeom>
          <a:noFill/>
        </p:spPr>
        <p:txBody>
          <a:bodyPr wrap="square" rtlCol="0">
            <a:spAutoFit/>
          </a:bodyPr>
          <a:lstStyle/>
          <a:p>
            <a:pPr algn="ctr"/>
            <a:r>
              <a:rPr lang="en-US" sz="3600"/>
              <a:t>Typical </a:t>
            </a:r>
            <a:r>
              <a:rPr lang="en-US" sz="3200"/>
              <a:t>Ballast</a:t>
            </a:r>
            <a:r>
              <a:rPr lang="en-US" sz="3600"/>
              <a:t> Particle </a:t>
            </a:r>
          </a:p>
        </p:txBody>
      </p:sp>
      <p:sp>
        <p:nvSpPr>
          <p:cNvPr id="14" name="TextBox 13">
            <a:extLst>
              <a:ext uri="{FF2B5EF4-FFF2-40B4-BE49-F238E27FC236}">
                <a16:creationId xmlns:a16="http://schemas.microsoft.com/office/drawing/2014/main" id="{EE3CC076-2CEC-C6AE-B690-E5E670942A5D}"/>
              </a:ext>
            </a:extLst>
          </p:cNvPr>
          <p:cNvSpPr txBox="1"/>
          <p:nvPr/>
        </p:nvSpPr>
        <p:spPr>
          <a:xfrm>
            <a:off x="15036813" y="7675609"/>
            <a:ext cx="1955829" cy="1077218"/>
          </a:xfrm>
          <a:prstGeom prst="rect">
            <a:avLst/>
          </a:prstGeom>
          <a:noFill/>
        </p:spPr>
        <p:txBody>
          <a:bodyPr wrap="square" rtlCol="0">
            <a:spAutoFit/>
          </a:bodyPr>
          <a:lstStyle/>
          <a:p>
            <a:pPr algn="ctr"/>
            <a:r>
              <a:rPr lang="en-US" sz="3200"/>
              <a:t>BLE Sensor</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56908" y="42958"/>
            <a:ext cx="18274400" cy="10598211"/>
          </a:xfrm>
          <a:prstGeom prst="rect">
            <a:avLst/>
          </a:prstGeom>
          <a:solidFill>
            <a:srgbClr val="F8F8F8"/>
          </a:solidFill>
        </p:spPr>
        <p:txBody>
          <a:bodyPr/>
          <a:lstStyle/>
          <a:p>
            <a:endParaRPr lang="en-US"/>
          </a:p>
        </p:txBody>
      </p:sp>
      <p:grpSp>
        <p:nvGrpSpPr>
          <p:cNvPr id="3" name="Group 3"/>
          <p:cNvGrpSpPr/>
          <p:nvPr/>
        </p:nvGrpSpPr>
        <p:grpSpPr>
          <a:xfrm>
            <a:off x="6527" y="1372567"/>
            <a:ext cx="18281473" cy="8914434"/>
            <a:chOff x="0" y="0"/>
            <a:chExt cx="7659435" cy="3350198"/>
          </a:xfrm>
        </p:grpSpPr>
        <p:sp>
          <p:nvSpPr>
            <p:cNvPr id="4" name="Freeform 4"/>
            <p:cNvSpPr/>
            <p:nvPr/>
          </p:nvSpPr>
          <p:spPr>
            <a:xfrm>
              <a:off x="0" y="0"/>
              <a:ext cx="7659435" cy="3350198"/>
            </a:xfrm>
            <a:custGeom>
              <a:avLst/>
              <a:gdLst/>
              <a:ahLst/>
              <a:cxnLst/>
              <a:rect l="l" t="t" r="r" b="b"/>
              <a:pathLst>
                <a:path w="7659435" h="3350198">
                  <a:moveTo>
                    <a:pt x="0" y="0"/>
                  </a:moveTo>
                  <a:lnTo>
                    <a:pt x="7659435" y="0"/>
                  </a:lnTo>
                  <a:lnTo>
                    <a:pt x="7659435" y="3350198"/>
                  </a:lnTo>
                  <a:lnTo>
                    <a:pt x="0" y="3350198"/>
                  </a:lnTo>
                  <a:close/>
                </a:path>
              </a:pathLst>
            </a:custGeom>
            <a:solidFill>
              <a:srgbClr val="2E2E2E"/>
            </a:solidFill>
          </p:spPr>
          <p:txBody>
            <a:bodyPr/>
            <a:lstStyle/>
            <a:p>
              <a:endParaRPr lang="en-US"/>
            </a:p>
          </p:txBody>
        </p:sp>
      </p:grpSp>
      <p:sp>
        <p:nvSpPr>
          <p:cNvPr id="5" name="AutoShape 5"/>
          <p:cNvSpPr/>
          <p:nvPr/>
        </p:nvSpPr>
        <p:spPr>
          <a:xfrm>
            <a:off x="2565335" y="7769565"/>
            <a:ext cx="13214661" cy="0"/>
          </a:xfrm>
          <a:prstGeom prst="line">
            <a:avLst/>
          </a:prstGeom>
          <a:ln w="38100" cap="rnd">
            <a:solidFill>
              <a:srgbClr val="666666"/>
            </a:solidFill>
            <a:prstDash val="solid"/>
            <a:headEnd type="none" w="sm" len="sm"/>
            <a:tailEnd type="none" w="sm" len="sm"/>
          </a:ln>
        </p:spPr>
        <p:txBody>
          <a:bodyPr/>
          <a:lstStyle/>
          <a:p>
            <a:endParaRPr lang="en-US"/>
          </a:p>
        </p:txBody>
      </p:sp>
      <p:grpSp>
        <p:nvGrpSpPr>
          <p:cNvPr id="6" name="Group 6"/>
          <p:cNvGrpSpPr/>
          <p:nvPr/>
        </p:nvGrpSpPr>
        <p:grpSpPr>
          <a:xfrm>
            <a:off x="8683337" y="7274292"/>
            <a:ext cx="978658" cy="978658"/>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CB837"/>
            </a:solidFill>
          </p:spPr>
          <p:txBody>
            <a:bodyPr/>
            <a:lstStyle/>
            <a:p>
              <a:endParaRPr lang="en-US"/>
            </a:p>
          </p:txBody>
        </p:sp>
      </p:grpSp>
      <p:sp>
        <p:nvSpPr>
          <p:cNvPr id="8" name="TextBox 8"/>
          <p:cNvSpPr txBox="1"/>
          <p:nvPr/>
        </p:nvSpPr>
        <p:spPr>
          <a:xfrm>
            <a:off x="6800" y="274391"/>
            <a:ext cx="18274400" cy="756617"/>
          </a:xfrm>
          <a:prstGeom prst="rect">
            <a:avLst/>
          </a:prstGeom>
        </p:spPr>
        <p:txBody>
          <a:bodyPr lIns="0" tIns="0" rIns="0" bIns="0" rtlCol="0" anchor="t">
            <a:spAutoFit/>
          </a:bodyPr>
          <a:lstStyle/>
          <a:p>
            <a:pPr algn="ctr">
              <a:lnSpc>
                <a:spcPts val="5918"/>
              </a:lnSpc>
            </a:pPr>
            <a:r>
              <a:rPr lang="en-US" sz="6000" spc="804">
                <a:solidFill>
                  <a:srgbClr val="ECB837"/>
                </a:solidFill>
                <a:latin typeface="Bahnschrift SemiBold Condensed" panose="020B0502040204020203" pitchFamily="34" charset="0"/>
                <a:cs typeface="Aharoni" panose="02010803020104030203" pitchFamily="2" charset="-79"/>
              </a:rPr>
              <a:t>TASKS</a:t>
            </a:r>
          </a:p>
        </p:txBody>
      </p:sp>
      <p:sp>
        <p:nvSpPr>
          <p:cNvPr id="9" name="TextBox 9"/>
          <p:cNvSpPr txBox="1"/>
          <p:nvPr/>
        </p:nvSpPr>
        <p:spPr>
          <a:xfrm>
            <a:off x="1435558" y="8656843"/>
            <a:ext cx="2559730" cy="436594"/>
          </a:xfrm>
          <a:prstGeom prst="rect">
            <a:avLst/>
          </a:prstGeom>
        </p:spPr>
        <p:txBody>
          <a:bodyPr lIns="0" tIns="0" rIns="0" bIns="0" rtlCol="0" anchor="t">
            <a:spAutoFit/>
          </a:bodyPr>
          <a:lstStyle/>
          <a:p>
            <a:pPr algn="ctr">
              <a:lnSpc>
                <a:spcPts val="3766"/>
              </a:lnSpc>
              <a:spcBef>
                <a:spcPct val="0"/>
              </a:spcBef>
            </a:pPr>
            <a:r>
              <a:rPr lang="en-US" sz="2800" spc="478">
                <a:solidFill>
                  <a:srgbClr val="ECB837"/>
                </a:solidFill>
                <a:latin typeface="Bahnschrift SemiBold Condensed" panose="020B0502040204020203" pitchFamily="34" charset="0"/>
                <a:cs typeface="Aharoni" panose="02010803020104030203" pitchFamily="2" charset="-79"/>
              </a:rPr>
              <a:t>STEP 1</a:t>
            </a:r>
          </a:p>
        </p:txBody>
      </p:sp>
      <p:sp>
        <p:nvSpPr>
          <p:cNvPr id="10" name="TextBox 10"/>
          <p:cNvSpPr txBox="1"/>
          <p:nvPr/>
        </p:nvSpPr>
        <p:spPr>
          <a:xfrm>
            <a:off x="4649846" y="8656843"/>
            <a:ext cx="2559730" cy="436594"/>
          </a:xfrm>
          <a:prstGeom prst="rect">
            <a:avLst/>
          </a:prstGeom>
        </p:spPr>
        <p:txBody>
          <a:bodyPr lIns="0" tIns="0" rIns="0" bIns="0" rtlCol="0" anchor="t">
            <a:spAutoFit/>
          </a:bodyPr>
          <a:lstStyle/>
          <a:p>
            <a:pPr algn="ctr">
              <a:lnSpc>
                <a:spcPts val="3766"/>
              </a:lnSpc>
              <a:spcBef>
                <a:spcPct val="0"/>
              </a:spcBef>
            </a:pPr>
            <a:r>
              <a:rPr lang="en-US" sz="2800" spc="478">
                <a:solidFill>
                  <a:srgbClr val="ECB837"/>
                </a:solidFill>
                <a:latin typeface="Bahnschrift SemiBold Condensed" panose="020B0502040204020203" pitchFamily="34" charset="0"/>
                <a:cs typeface="Aharoni" panose="02010803020104030203" pitchFamily="2" charset="-79"/>
              </a:rPr>
              <a:t>STEP 2</a:t>
            </a:r>
          </a:p>
        </p:txBody>
      </p:sp>
      <p:sp>
        <p:nvSpPr>
          <p:cNvPr id="11" name="TextBox 11"/>
          <p:cNvSpPr txBox="1"/>
          <p:nvPr/>
        </p:nvSpPr>
        <p:spPr>
          <a:xfrm>
            <a:off x="7864134" y="8665370"/>
            <a:ext cx="2559730" cy="436594"/>
          </a:xfrm>
          <a:prstGeom prst="rect">
            <a:avLst/>
          </a:prstGeom>
        </p:spPr>
        <p:txBody>
          <a:bodyPr lIns="0" tIns="0" rIns="0" bIns="0" rtlCol="0" anchor="t">
            <a:spAutoFit/>
          </a:bodyPr>
          <a:lstStyle/>
          <a:p>
            <a:pPr algn="ctr">
              <a:lnSpc>
                <a:spcPts val="3766"/>
              </a:lnSpc>
              <a:spcBef>
                <a:spcPct val="0"/>
              </a:spcBef>
            </a:pPr>
            <a:r>
              <a:rPr lang="en-US" sz="2800" spc="478">
                <a:solidFill>
                  <a:srgbClr val="ECB837"/>
                </a:solidFill>
                <a:latin typeface="Bahnschrift SemiBold Condensed" panose="020B0502040204020203" pitchFamily="34" charset="0"/>
                <a:cs typeface="Aharoni" panose="02010803020104030203" pitchFamily="2" charset="-79"/>
              </a:rPr>
              <a:t>STEP 3</a:t>
            </a:r>
          </a:p>
        </p:txBody>
      </p:sp>
      <p:sp>
        <p:nvSpPr>
          <p:cNvPr id="12" name="TextBox 12"/>
          <p:cNvSpPr txBox="1"/>
          <p:nvPr/>
        </p:nvSpPr>
        <p:spPr>
          <a:xfrm>
            <a:off x="11102489" y="8656843"/>
            <a:ext cx="2559730" cy="436594"/>
          </a:xfrm>
          <a:prstGeom prst="rect">
            <a:avLst/>
          </a:prstGeom>
        </p:spPr>
        <p:txBody>
          <a:bodyPr lIns="0" tIns="0" rIns="0" bIns="0" rtlCol="0" anchor="t">
            <a:spAutoFit/>
          </a:bodyPr>
          <a:lstStyle/>
          <a:p>
            <a:pPr algn="ctr">
              <a:lnSpc>
                <a:spcPts val="3766"/>
              </a:lnSpc>
              <a:spcBef>
                <a:spcPct val="0"/>
              </a:spcBef>
            </a:pPr>
            <a:r>
              <a:rPr lang="en-US" sz="2800" spc="478">
                <a:solidFill>
                  <a:srgbClr val="ECB837"/>
                </a:solidFill>
                <a:latin typeface="Bahnschrift SemiBold Condensed" panose="020B0502040204020203" pitchFamily="34" charset="0"/>
                <a:cs typeface="Aharoni" panose="02010803020104030203" pitchFamily="2" charset="-79"/>
              </a:rPr>
              <a:t>STEP 4</a:t>
            </a:r>
          </a:p>
        </p:txBody>
      </p:sp>
      <p:sp>
        <p:nvSpPr>
          <p:cNvPr id="13" name="TextBox 13"/>
          <p:cNvSpPr txBox="1"/>
          <p:nvPr/>
        </p:nvSpPr>
        <p:spPr>
          <a:xfrm>
            <a:off x="14325467" y="8665370"/>
            <a:ext cx="2559730" cy="436594"/>
          </a:xfrm>
          <a:prstGeom prst="rect">
            <a:avLst/>
          </a:prstGeom>
        </p:spPr>
        <p:txBody>
          <a:bodyPr lIns="0" tIns="0" rIns="0" bIns="0" rtlCol="0" anchor="t">
            <a:spAutoFit/>
          </a:bodyPr>
          <a:lstStyle/>
          <a:p>
            <a:pPr algn="ctr">
              <a:lnSpc>
                <a:spcPts val="3766"/>
              </a:lnSpc>
              <a:spcBef>
                <a:spcPct val="0"/>
              </a:spcBef>
            </a:pPr>
            <a:r>
              <a:rPr lang="en-US" sz="2690" spc="478">
                <a:solidFill>
                  <a:srgbClr val="ECB837"/>
                </a:solidFill>
                <a:latin typeface="Bahnschrift SemiBold Condensed" panose="020B0502040204020203" pitchFamily="34" charset="0"/>
                <a:cs typeface="Aharoni" panose="02010803020104030203" pitchFamily="2" charset="-79"/>
              </a:rPr>
              <a:t>STEP 5</a:t>
            </a:r>
          </a:p>
        </p:txBody>
      </p:sp>
      <p:sp>
        <p:nvSpPr>
          <p:cNvPr id="14" name="TextBox 14"/>
          <p:cNvSpPr txBox="1"/>
          <p:nvPr/>
        </p:nvSpPr>
        <p:spPr>
          <a:xfrm>
            <a:off x="1280110" y="9453186"/>
            <a:ext cx="2856363" cy="302903"/>
          </a:xfrm>
          <a:prstGeom prst="rect">
            <a:avLst/>
          </a:prstGeom>
        </p:spPr>
        <p:txBody>
          <a:bodyPr lIns="0" tIns="0" rIns="0" bIns="0" rtlCol="0" anchor="t">
            <a:spAutoFit/>
          </a:bodyPr>
          <a:lstStyle/>
          <a:p>
            <a:pPr algn="ctr">
              <a:lnSpc>
                <a:spcPts val="2636"/>
              </a:lnSpc>
              <a:spcBef>
                <a:spcPct val="0"/>
              </a:spcBef>
            </a:pPr>
            <a:r>
              <a:rPr lang="en-US" sz="2000" spc="335">
                <a:solidFill>
                  <a:srgbClr val="ECB837"/>
                </a:solidFill>
                <a:latin typeface="Bahnschrift SemiBold Condensed" panose="020B0502040204020203" pitchFamily="34" charset="0"/>
                <a:cs typeface="Aharoni" panose="02010803020104030203" pitchFamily="2" charset="-79"/>
              </a:rPr>
              <a:t>Modify </a:t>
            </a:r>
          </a:p>
        </p:txBody>
      </p:sp>
      <p:sp>
        <p:nvSpPr>
          <p:cNvPr id="15" name="TextBox 15"/>
          <p:cNvSpPr txBox="1"/>
          <p:nvPr/>
        </p:nvSpPr>
        <p:spPr>
          <a:xfrm>
            <a:off x="4501530" y="9431388"/>
            <a:ext cx="2856363" cy="655949"/>
          </a:xfrm>
          <a:prstGeom prst="rect">
            <a:avLst/>
          </a:prstGeom>
        </p:spPr>
        <p:txBody>
          <a:bodyPr lIns="0" tIns="0" rIns="0" bIns="0" rtlCol="0" anchor="t">
            <a:spAutoFit/>
          </a:bodyPr>
          <a:lstStyle/>
          <a:p>
            <a:pPr algn="ctr">
              <a:lnSpc>
                <a:spcPts val="2636"/>
              </a:lnSpc>
              <a:spcBef>
                <a:spcPct val="0"/>
              </a:spcBef>
            </a:pPr>
            <a:r>
              <a:rPr lang="en-US" sz="2000" spc="335">
                <a:solidFill>
                  <a:srgbClr val="ECB837"/>
                </a:solidFill>
                <a:latin typeface="Bahnschrift SemiBold Condensed" panose="020B0502040204020203" pitchFamily="34" charset="0"/>
                <a:cs typeface="Aharoni" panose="02010803020104030203" pitchFamily="2" charset="-79"/>
              </a:rPr>
              <a:t>Implement new hardware</a:t>
            </a:r>
          </a:p>
        </p:txBody>
      </p:sp>
      <p:sp>
        <p:nvSpPr>
          <p:cNvPr id="16" name="TextBox 16"/>
          <p:cNvSpPr txBox="1"/>
          <p:nvPr/>
        </p:nvSpPr>
        <p:spPr>
          <a:xfrm>
            <a:off x="7715818" y="9431387"/>
            <a:ext cx="2856363" cy="302903"/>
          </a:xfrm>
          <a:prstGeom prst="rect">
            <a:avLst/>
          </a:prstGeom>
        </p:spPr>
        <p:txBody>
          <a:bodyPr lIns="0" tIns="0" rIns="0" bIns="0" rtlCol="0" anchor="t">
            <a:spAutoFit/>
          </a:bodyPr>
          <a:lstStyle/>
          <a:p>
            <a:pPr algn="ctr">
              <a:lnSpc>
                <a:spcPts val="2636"/>
              </a:lnSpc>
              <a:spcBef>
                <a:spcPct val="0"/>
              </a:spcBef>
            </a:pPr>
            <a:r>
              <a:rPr lang="en-US" sz="2000" spc="335">
                <a:solidFill>
                  <a:srgbClr val="ECB837"/>
                </a:solidFill>
                <a:latin typeface="Bahnschrift SemiBold Condensed" panose="020B0502040204020203" pitchFamily="34" charset="0"/>
                <a:cs typeface="Aharoni" panose="02010803020104030203" pitchFamily="2" charset="-79"/>
              </a:rPr>
              <a:t>Redesign Housing</a:t>
            </a:r>
          </a:p>
        </p:txBody>
      </p:sp>
      <p:sp>
        <p:nvSpPr>
          <p:cNvPr id="17" name="TextBox 17"/>
          <p:cNvSpPr txBox="1"/>
          <p:nvPr/>
        </p:nvSpPr>
        <p:spPr>
          <a:xfrm>
            <a:off x="10930106" y="9425671"/>
            <a:ext cx="2856363" cy="302903"/>
          </a:xfrm>
          <a:prstGeom prst="rect">
            <a:avLst/>
          </a:prstGeom>
        </p:spPr>
        <p:txBody>
          <a:bodyPr lIns="0" tIns="0" rIns="0" bIns="0" rtlCol="0" anchor="t">
            <a:spAutoFit/>
          </a:bodyPr>
          <a:lstStyle/>
          <a:p>
            <a:pPr algn="ctr">
              <a:lnSpc>
                <a:spcPts val="2636"/>
              </a:lnSpc>
              <a:spcBef>
                <a:spcPct val="0"/>
              </a:spcBef>
            </a:pPr>
            <a:r>
              <a:rPr lang="en-US" sz="2000" spc="335">
                <a:solidFill>
                  <a:srgbClr val="ECB837"/>
                </a:solidFill>
                <a:latin typeface="Bahnschrift SemiBold Condensed" panose="020B0502040204020203" pitchFamily="34" charset="0"/>
                <a:cs typeface="Aharoni" panose="02010803020104030203" pitchFamily="2" charset="-79"/>
              </a:rPr>
              <a:t>TEST</a:t>
            </a:r>
            <a:endParaRPr lang="en-US" sz="1883" spc="335">
              <a:solidFill>
                <a:srgbClr val="ECB837"/>
              </a:solidFill>
              <a:latin typeface="Bahnschrift SemiBold Condensed" panose="020B0502040204020203" pitchFamily="34" charset="0"/>
              <a:cs typeface="Aharoni" panose="02010803020104030203" pitchFamily="2" charset="-79"/>
            </a:endParaRPr>
          </a:p>
        </p:txBody>
      </p:sp>
      <p:sp>
        <p:nvSpPr>
          <p:cNvPr id="18" name="TextBox 18"/>
          <p:cNvSpPr txBox="1"/>
          <p:nvPr/>
        </p:nvSpPr>
        <p:spPr>
          <a:xfrm>
            <a:off x="13662219" y="9258958"/>
            <a:ext cx="3970582" cy="636328"/>
          </a:xfrm>
          <a:prstGeom prst="rect">
            <a:avLst/>
          </a:prstGeom>
        </p:spPr>
        <p:txBody>
          <a:bodyPr wrap="square" lIns="0" tIns="0" rIns="0" bIns="0" rtlCol="0" anchor="t">
            <a:spAutoFit/>
          </a:bodyPr>
          <a:lstStyle/>
          <a:p>
            <a:pPr algn="ctr">
              <a:lnSpc>
                <a:spcPts val="2636"/>
              </a:lnSpc>
              <a:spcBef>
                <a:spcPct val="0"/>
              </a:spcBef>
            </a:pPr>
            <a:r>
              <a:rPr lang="en-US" sz="2000" spc="335">
                <a:solidFill>
                  <a:srgbClr val="ECB837"/>
                </a:solidFill>
                <a:latin typeface="Bahnschrift SemiBold Condensed" panose="020B0502040204020203" pitchFamily="34" charset="0"/>
                <a:cs typeface="Aharoni" panose="02010803020104030203" pitchFamily="2" charset="-79"/>
              </a:rPr>
              <a:t>Research additional improvements and finalize</a:t>
            </a:r>
          </a:p>
        </p:txBody>
      </p:sp>
      <p:grpSp>
        <p:nvGrpSpPr>
          <p:cNvPr id="19" name="Group 19"/>
          <p:cNvGrpSpPr/>
          <p:nvPr/>
        </p:nvGrpSpPr>
        <p:grpSpPr>
          <a:xfrm>
            <a:off x="15116003" y="7295733"/>
            <a:ext cx="978658" cy="978658"/>
            <a:chOff x="0" y="4437139"/>
            <a:chExt cx="6350000" cy="6350000"/>
          </a:xfrm>
        </p:grpSpPr>
        <p:sp>
          <p:nvSpPr>
            <p:cNvPr id="20" name="Freeform 20"/>
            <p:cNvSpPr/>
            <p:nvPr/>
          </p:nvSpPr>
          <p:spPr>
            <a:xfrm>
              <a:off x="0" y="4437139"/>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CB837"/>
            </a:solidFill>
          </p:spPr>
          <p:txBody>
            <a:bodyPr/>
            <a:lstStyle/>
            <a:p>
              <a:endParaRPr lang="en-US"/>
            </a:p>
          </p:txBody>
        </p:sp>
      </p:grpSp>
      <p:grpSp>
        <p:nvGrpSpPr>
          <p:cNvPr id="21" name="Group 21"/>
          <p:cNvGrpSpPr/>
          <p:nvPr/>
        </p:nvGrpSpPr>
        <p:grpSpPr>
          <a:xfrm>
            <a:off x="2218963" y="7295733"/>
            <a:ext cx="978658" cy="978658"/>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CB837"/>
            </a:solidFill>
          </p:spPr>
          <p:txBody>
            <a:bodyPr/>
            <a:lstStyle/>
            <a:p>
              <a:endParaRPr lang="en-US"/>
            </a:p>
          </p:txBody>
        </p:sp>
      </p:grpSp>
      <p:grpSp>
        <p:nvGrpSpPr>
          <p:cNvPr id="23" name="Group 23"/>
          <p:cNvGrpSpPr/>
          <p:nvPr/>
        </p:nvGrpSpPr>
        <p:grpSpPr>
          <a:xfrm>
            <a:off x="11586850" y="6945736"/>
            <a:ext cx="1554834" cy="1554834"/>
            <a:chOff x="0" y="0"/>
            <a:chExt cx="6350000" cy="6350000"/>
          </a:xfrm>
        </p:grpSpPr>
        <p:sp>
          <p:nvSpPr>
            <p:cNvPr id="24" name="Freeform 2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CB837"/>
            </a:solidFill>
          </p:spPr>
          <p:txBody>
            <a:bodyPr/>
            <a:lstStyle/>
            <a:p>
              <a:endParaRPr lang="en-US"/>
            </a:p>
          </p:txBody>
        </p:sp>
      </p:grpSp>
      <p:grpSp>
        <p:nvGrpSpPr>
          <p:cNvPr id="25" name="Group 25"/>
          <p:cNvGrpSpPr/>
          <p:nvPr/>
        </p:nvGrpSpPr>
        <p:grpSpPr>
          <a:xfrm>
            <a:off x="5154184" y="6944515"/>
            <a:ext cx="1554834" cy="1554834"/>
            <a:chOff x="0" y="0"/>
            <a:chExt cx="6350000" cy="6350000"/>
          </a:xfrm>
        </p:grpSpPr>
        <p:sp>
          <p:nvSpPr>
            <p:cNvPr id="26" name="Freeform 2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CB837"/>
            </a:solidFill>
          </p:spPr>
          <p:txBody>
            <a:bodyPr/>
            <a:lstStyle/>
            <a:p>
              <a:endParaRPr lang="en-US"/>
            </a:p>
          </p:txBody>
        </p:sp>
      </p:grpSp>
      <p:grpSp>
        <p:nvGrpSpPr>
          <p:cNvPr id="27" name="Group 27"/>
          <p:cNvGrpSpPr/>
          <p:nvPr/>
        </p:nvGrpSpPr>
        <p:grpSpPr>
          <a:xfrm>
            <a:off x="341259" y="1875805"/>
            <a:ext cx="8525155" cy="4663777"/>
            <a:chOff x="0" y="0"/>
            <a:chExt cx="2175435" cy="353036"/>
          </a:xfrm>
        </p:grpSpPr>
        <p:sp>
          <p:nvSpPr>
            <p:cNvPr id="28" name="Freeform 28"/>
            <p:cNvSpPr/>
            <p:nvPr/>
          </p:nvSpPr>
          <p:spPr>
            <a:xfrm>
              <a:off x="0" y="0"/>
              <a:ext cx="2175435" cy="353036"/>
            </a:xfrm>
            <a:custGeom>
              <a:avLst/>
              <a:gdLst/>
              <a:ahLst/>
              <a:cxnLst/>
              <a:rect l="l" t="t" r="r" b="b"/>
              <a:pathLst>
                <a:path w="2175435" h="353036">
                  <a:moveTo>
                    <a:pt x="0" y="0"/>
                  </a:moveTo>
                  <a:lnTo>
                    <a:pt x="2175435" y="0"/>
                  </a:lnTo>
                  <a:lnTo>
                    <a:pt x="2175435" y="353036"/>
                  </a:lnTo>
                  <a:lnTo>
                    <a:pt x="0" y="353036"/>
                  </a:lnTo>
                  <a:close/>
                </a:path>
              </a:pathLst>
            </a:custGeom>
            <a:solidFill>
              <a:srgbClr val="ECB837"/>
            </a:solidFill>
          </p:spPr>
          <p:txBody>
            <a:bodyPr/>
            <a:lstStyle/>
            <a:p>
              <a:endParaRPr lang="en-US"/>
            </a:p>
          </p:txBody>
        </p:sp>
      </p:grpSp>
      <p:sp>
        <p:nvSpPr>
          <p:cNvPr id="29" name="TextBox 29"/>
          <p:cNvSpPr txBox="1"/>
          <p:nvPr/>
        </p:nvSpPr>
        <p:spPr>
          <a:xfrm>
            <a:off x="170508" y="1787651"/>
            <a:ext cx="8717851" cy="5310236"/>
          </a:xfrm>
          <a:prstGeom prst="rect">
            <a:avLst/>
          </a:prstGeom>
        </p:spPr>
        <p:txBody>
          <a:bodyPr wrap="square" lIns="0" tIns="0" rIns="0" bIns="0" rtlCol="0" anchor="t">
            <a:spAutoFit/>
          </a:bodyPr>
          <a:lstStyle/>
          <a:p>
            <a:pPr marL="325755" lvl="1">
              <a:lnSpc>
                <a:spcPts val="4230"/>
              </a:lnSpc>
            </a:pPr>
            <a:r>
              <a:rPr lang="en-US" sz="2400">
                <a:solidFill>
                  <a:schemeClr val="bg1"/>
                </a:solidFill>
                <a:latin typeface="Bahnschrift SemiBold Condensed" panose="020B0502040204020203" pitchFamily="34" charset="0"/>
                <a:cs typeface="Aharoni" panose="02010803020104030203" pitchFamily="2" charset="-79"/>
              </a:rPr>
              <a:t>1. Modify TDWLDB0050034 to extract voltage readings from device and send them via Bluetooth.</a:t>
            </a:r>
          </a:p>
          <a:p>
            <a:pPr marL="325755" lvl="1">
              <a:lnSpc>
                <a:spcPts val="4230"/>
              </a:lnSpc>
            </a:pPr>
            <a:r>
              <a:rPr lang="en-US" sz="2400">
                <a:solidFill>
                  <a:schemeClr val="bg1"/>
                </a:solidFill>
                <a:latin typeface="Bahnschrift SemiBold Condensed" panose="020B0502040204020203" pitchFamily="34" charset="0"/>
                <a:cs typeface="Aharoni" panose="02010803020104030203" pitchFamily="2" charset="-79"/>
              </a:rPr>
              <a:t>2. Test and add the BOSCH BMA400 accelerometer to get movement data.</a:t>
            </a:r>
          </a:p>
          <a:p>
            <a:pPr marL="325755" lvl="1">
              <a:lnSpc>
                <a:spcPts val="4230"/>
              </a:lnSpc>
            </a:pPr>
            <a:r>
              <a:rPr lang="en-US" sz="2400">
                <a:solidFill>
                  <a:schemeClr val="bg1"/>
                </a:solidFill>
                <a:latin typeface="Bahnschrift SemiBold Condensed" panose="020B0502040204020203" pitchFamily="34" charset="0"/>
                <a:cs typeface="Aharoni" panose="02010803020104030203" pitchFamily="2" charset="-79"/>
              </a:rPr>
              <a:t>3. Get the BMA400 to transmit data through the same Bluetooth connection already in place on the device. </a:t>
            </a:r>
          </a:p>
          <a:p>
            <a:pPr marL="325755" lvl="1">
              <a:lnSpc>
                <a:spcPts val="4230"/>
              </a:lnSpc>
            </a:pPr>
            <a:r>
              <a:rPr lang="en-US" sz="2400">
                <a:solidFill>
                  <a:schemeClr val="bg1"/>
                </a:solidFill>
                <a:latin typeface="Bahnschrift SemiBold Condensed" panose="020B0502040204020203" pitchFamily="34" charset="0"/>
                <a:cs typeface="Aharoni" panose="02010803020104030203" pitchFamily="2" charset="-79"/>
              </a:rPr>
              <a:t>4. Use CAD tools to redesign the housing of the device to be more organically shaped. </a:t>
            </a:r>
          </a:p>
          <a:p>
            <a:pPr marL="325755" lvl="1">
              <a:lnSpc>
                <a:spcPts val="4230"/>
              </a:lnSpc>
            </a:pPr>
            <a:r>
              <a:rPr lang="en-US" sz="2400">
                <a:solidFill>
                  <a:schemeClr val="bg1"/>
                </a:solidFill>
                <a:latin typeface="Bahnschrift SemiBold Condensed" panose="020B0502040204020203" pitchFamily="34" charset="0"/>
                <a:cs typeface="Aharoni" panose="02010803020104030203" pitchFamily="2" charset="-79"/>
              </a:rPr>
              <a:t>5. Perform testing in laboratory setting to prove that the implementation was successful </a:t>
            </a:r>
          </a:p>
          <a:p>
            <a:pPr marL="325755" lvl="1">
              <a:lnSpc>
                <a:spcPts val="4230"/>
              </a:lnSpc>
            </a:pPr>
            <a:endParaRPr lang="en-US" sz="2000">
              <a:solidFill>
                <a:schemeClr val="bg1"/>
              </a:solidFill>
              <a:latin typeface="Kollektif"/>
            </a:endParaRPr>
          </a:p>
        </p:txBody>
      </p:sp>
      <p:grpSp>
        <p:nvGrpSpPr>
          <p:cNvPr id="30" name="Group 27">
            <a:extLst>
              <a:ext uri="{FF2B5EF4-FFF2-40B4-BE49-F238E27FC236}">
                <a16:creationId xmlns:a16="http://schemas.microsoft.com/office/drawing/2014/main" id="{245722AC-827E-7BA4-E9ED-2F51E5D52848}"/>
              </a:ext>
            </a:extLst>
          </p:cNvPr>
          <p:cNvGrpSpPr/>
          <p:nvPr/>
        </p:nvGrpSpPr>
        <p:grpSpPr>
          <a:xfrm>
            <a:off x="9399642" y="1875806"/>
            <a:ext cx="8525155" cy="4641286"/>
            <a:chOff x="0" y="0"/>
            <a:chExt cx="2175435" cy="353036"/>
          </a:xfrm>
        </p:grpSpPr>
        <p:sp>
          <p:nvSpPr>
            <p:cNvPr id="31" name="Freeform 28">
              <a:extLst>
                <a:ext uri="{FF2B5EF4-FFF2-40B4-BE49-F238E27FC236}">
                  <a16:creationId xmlns:a16="http://schemas.microsoft.com/office/drawing/2014/main" id="{1FF29499-3727-DDD7-5ADE-91CAE97CDFCD}"/>
                </a:ext>
              </a:extLst>
            </p:cNvPr>
            <p:cNvSpPr/>
            <p:nvPr/>
          </p:nvSpPr>
          <p:spPr>
            <a:xfrm>
              <a:off x="0" y="0"/>
              <a:ext cx="2175435" cy="353036"/>
            </a:xfrm>
            <a:custGeom>
              <a:avLst/>
              <a:gdLst/>
              <a:ahLst/>
              <a:cxnLst/>
              <a:rect l="l" t="t" r="r" b="b"/>
              <a:pathLst>
                <a:path w="2175435" h="353036">
                  <a:moveTo>
                    <a:pt x="0" y="0"/>
                  </a:moveTo>
                  <a:lnTo>
                    <a:pt x="2175435" y="0"/>
                  </a:lnTo>
                  <a:lnTo>
                    <a:pt x="2175435" y="353036"/>
                  </a:lnTo>
                  <a:lnTo>
                    <a:pt x="0" y="353036"/>
                  </a:lnTo>
                  <a:close/>
                </a:path>
              </a:pathLst>
            </a:custGeom>
            <a:solidFill>
              <a:srgbClr val="ECB837"/>
            </a:solidFill>
          </p:spPr>
          <p:txBody>
            <a:bodyPr/>
            <a:lstStyle/>
            <a:p>
              <a:endParaRPr lang="en-US"/>
            </a:p>
          </p:txBody>
        </p:sp>
      </p:grpSp>
      <p:sp>
        <p:nvSpPr>
          <p:cNvPr id="32" name="TextBox 29">
            <a:extLst>
              <a:ext uri="{FF2B5EF4-FFF2-40B4-BE49-F238E27FC236}">
                <a16:creationId xmlns:a16="http://schemas.microsoft.com/office/drawing/2014/main" id="{D04720E6-366F-C690-EC7B-8C868EAFC473}"/>
              </a:ext>
            </a:extLst>
          </p:cNvPr>
          <p:cNvSpPr txBox="1"/>
          <p:nvPr/>
        </p:nvSpPr>
        <p:spPr>
          <a:xfrm>
            <a:off x="9137200" y="1875806"/>
            <a:ext cx="8717851" cy="3160417"/>
          </a:xfrm>
          <a:prstGeom prst="rect">
            <a:avLst/>
          </a:prstGeom>
        </p:spPr>
        <p:txBody>
          <a:bodyPr wrap="square" lIns="0" tIns="0" rIns="0" bIns="0" rtlCol="0" anchor="t">
            <a:spAutoFit/>
          </a:bodyPr>
          <a:lstStyle/>
          <a:p>
            <a:pPr marL="325755" lvl="1">
              <a:lnSpc>
                <a:spcPts val="4230"/>
              </a:lnSpc>
            </a:pPr>
            <a:r>
              <a:rPr lang="en-US" sz="2400">
                <a:solidFill>
                  <a:schemeClr val="bg1"/>
                </a:solidFill>
                <a:latin typeface="Bahnschrift SemiBold Condensed" panose="020B0502040204020203" pitchFamily="34" charset="0"/>
                <a:cs typeface="Aharoni" panose="02010803020104030203" pitchFamily="2" charset="-79"/>
              </a:rPr>
              <a:t>6. Split the group into two teams and have one groups focus be on improving the battery life of the device.</a:t>
            </a:r>
          </a:p>
          <a:p>
            <a:pPr marL="325755" lvl="1">
              <a:lnSpc>
                <a:spcPts val="4230"/>
              </a:lnSpc>
            </a:pPr>
            <a:r>
              <a:rPr lang="en-US" sz="2400">
                <a:solidFill>
                  <a:schemeClr val="bg1"/>
                </a:solidFill>
                <a:latin typeface="Bahnschrift SemiBold Condensed" panose="020B0502040204020203" pitchFamily="34" charset="0"/>
                <a:cs typeface="Aharoni" panose="02010803020104030203" pitchFamily="2" charset="-79"/>
              </a:rPr>
              <a:t>7. The other group will focus on discovering how to improve the transmission of data from the device to a smart phone.</a:t>
            </a:r>
          </a:p>
          <a:p>
            <a:pPr marL="325755" lvl="1">
              <a:lnSpc>
                <a:spcPts val="4230"/>
              </a:lnSpc>
            </a:pPr>
            <a:r>
              <a:rPr lang="en-US" sz="2400">
                <a:solidFill>
                  <a:schemeClr val="bg1"/>
                </a:solidFill>
                <a:latin typeface="Bahnschrift SemiBold Condensed" panose="020B0502040204020203" pitchFamily="34" charset="0"/>
                <a:cs typeface="Aharoni" panose="02010803020104030203" pitchFamily="2" charset="-79"/>
              </a:rPr>
              <a:t>8. Implement any findings that the team discovers. </a:t>
            </a:r>
          </a:p>
          <a:p>
            <a:pPr marL="325755" lvl="1">
              <a:lnSpc>
                <a:spcPts val="4230"/>
              </a:lnSpc>
            </a:pPr>
            <a:r>
              <a:rPr lang="en-US" sz="2400">
                <a:solidFill>
                  <a:schemeClr val="bg1"/>
                </a:solidFill>
                <a:latin typeface="Bahnschrift SemiBold Condensed" panose="020B0502040204020203" pitchFamily="34" charset="0"/>
                <a:cs typeface="Aharoni" panose="02010803020104030203" pitchFamily="2" charset="-79"/>
              </a:rPr>
              <a:t>9. Perform more testing on the device and finalize the Brain Ballast Sensor.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32877"/>
            <a:ext cx="18274400" cy="9670656"/>
          </a:xfrm>
          <a:prstGeom prst="rect">
            <a:avLst/>
          </a:prstGeom>
          <a:solidFill>
            <a:srgbClr val="F8F8F8"/>
          </a:solidFill>
        </p:spPr>
        <p:txBody>
          <a:bodyPr/>
          <a:lstStyle/>
          <a:p>
            <a:endParaRPr lang="en-US"/>
          </a:p>
        </p:txBody>
      </p:sp>
      <p:grpSp>
        <p:nvGrpSpPr>
          <p:cNvPr id="3" name="Group 3"/>
          <p:cNvGrpSpPr/>
          <p:nvPr/>
        </p:nvGrpSpPr>
        <p:grpSpPr>
          <a:xfrm>
            <a:off x="7588" y="1993300"/>
            <a:ext cx="18281473" cy="8235633"/>
            <a:chOff x="0" y="0"/>
            <a:chExt cx="7659435" cy="3350198"/>
          </a:xfrm>
        </p:grpSpPr>
        <p:sp>
          <p:nvSpPr>
            <p:cNvPr id="4" name="Freeform 4"/>
            <p:cNvSpPr/>
            <p:nvPr/>
          </p:nvSpPr>
          <p:spPr>
            <a:xfrm>
              <a:off x="0" y="0"/>
              <a:ext cx="7659435" cy="3350198"/>
            </a:xfrm>
            <a:custGeom>
              <a:avLst/>
              <a:gdLst/>
              <a:ahLst/>
              <a:cxnLst/>
              <a:rect l="l" t="t" r="r" b="b"/>
              <a:pathLst>
                <a:path w="7659435" h="3350198">
                  <a:moveTo>
                    <a:pt x="0" y="0"/>
                  </a:moveTo>
                  <a:lnTo>
                    <a:pt x="7659435" y="0"/>
                  </a:lnTo>
                  <a:lnTo>
                    <a:pt x="7659435" y="3350198"/>
                  </a:lnTo>
                  <a:lnTo>
                    <a:pt x="0" y="3350198"/>
                  </a:lnTo>
                  <a:close/>
                </a:path>
              </a:pathLst>
            </a:custGeom>
            <a:solidFill>
              <a:srgbClr val="2E2E2E"/>
            </a:solidFill>
          </p:spPr>
          <p:txBody>
            <a:bodyPr/>
            <a:lstStyle/>
            <a:p>
              <a:endParaRPr lang="en-US"/>
            </a:p>
          </p:txBody>
        </p:sp>
      </p:grpSp>
      <p:sp>
        <p:nvSpPr>
          <p:cNvPr id="8" name="TextBox 8"/>
          <p:cNvSpPr txBox="1"/>
          <p:nvPr/>
        </p:nvSpPr>
        <p:spPr>
          <a:xfrm>
            <a:off x="7588" y="615949"/>
            <a:ext cx="18274400" cy="756617"/>
          </a:xfrm>
          <a:prstGeom prst="rect">
            <a:avLst/>
          </a:prstGeom>
        </p:spPr>
        <p:txBody>
          <a:bodyPr lIns="0" tIns="0" rIns="0" bIns="0" rtlCol="0" anchor="t">
            <a:spAutoFit/>
          </a:bodyPr>
          <a:lstStyle/>
          <a:p>
            <a:pPr algn="ctr">
              <a:lnSpc>
                <a:spcPts val="5918"/>
              </a:lnSpc>
            </a:pPr>
            <a:r>
              <a:rPr lang="en-US" sz="6000" spc="804">
                <a:solidFill>
                  <a:srgbClr val="ECB837"/>
                </a:solidFill>
                <a:latin typeface="Bahnschrift SemiBold Condensed" panose="020B0502040204020203" pitchFamily="34" charset="0"/>
                <a:cs typeface="Aharoni" panose="02010803020104030203" pitchFamily="2" charset="-79"/>
              </a:rPr>
              <a:t>Use Cases Of the Sensor</a:t>
            </a:r>
          </a:p>
        </p:txBody>
      </p:sp>
      <p:sp>
        <p:nvSpPr>
          <p:cNvPr id="31" name="TextBox 30">
            <a:extLst>
              <a:ext uri="{FF2B5EF4-FFF2-40B4-BE49-F238E27FC236}">
                <a16:creationId xmlns:a16="http://schemas.microsoft.com/office/drawing/2014/main" id="{E912E1E0-8A64-B3FA-18AA-94F32B3B545B}"/>
              </a:ext>
            </a:extLst>
          </p:cNvPr>
          <p:cNvSpPr txBox="1"/>
          <p:nvPr/>
        </p:nvSpPr>
        <p:spPr>
          <a:xfrm>
            <a:off x="2129971" y="2552049"/>
            <a:ext cx="14028057" cy="747897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3200">
                <a:solidFill>
                  <a:schemeClr val="bg1"/>
                </a:solidFill>
                <a:latin typeface="Bahnschrift SemiBold Condensed" panose="020B0502040204020203" pitchFamily="34" charset="0"/>
                <a:cs typeface="Aharoni" panose="02010803020104030203" pitchFamily="2" charset="-79"/>
              </a:rPr>
              <a:t>The specific use case that we are designing the Brain Ballast Sensor for is to be placed within the interior of railroad ballast. The sensor will then detect the build up of water pressure within the ballast which correlates to the ballast becoming fouled.</a:t>
            </a:r>
          </a:p>
          <a:p>
            <a:pPr marL="285750" indent="-285750">
              <a:buFont typeface="Arial"/>
              <a:buChar char="•"/>
            </a:pPr>
            <a:r>
              <a:rPr lang="en-US" sz="3200">
                <a:solidFill>
                  <a:schemeClr val="bg1"/>
                </a:solidFill>
                <a:latin typeface="Bahnschrift SemiBold Condensed" panose="020B0502040204020203" pitchFamily="34" charset="0"/>
                <a:cs typeface="Aharoni" panose="02010803020104030203" pitchFamily="2" charset="-79"/>
              </a:rPr>
              <a:t>The device will transmit its data wirelessly which will allow the user of the device to easily collect the water pressure and accelerometer data easily without having to dig the device out of the soil it sits in.</a:t>
            </a:r>
          </a:p>
          <a:p>
            <a:pPr marL="285750" indent="-285750">
              <a:buFont typeface="Arial"/>
              <a:buChar char="•"/>
            </a:pPr>
            <a:r>
              <a:rPr lang="en-US" sz="3200">
                <a:solidFill>
                  <a:schemeClr val="bg1"/>
                </a:solidFill>
                <a:latin typeface="Bahnschrift SemiBold Condensed" panose="020B0502040204020203" pitchFamily="34" charset="0"/>
                <a:cs typeface="Aharoni" panose="02010803020104030203" pitchFamily="2" charset="-79"/>
              </a:rPr>
              <a:t>With the new hardware components that we intend to add to the device, the sensor will now be able to detect when it has shifted from its original position. This will be another indicator of changes within the ballast. </a:t>
            </a:r>
          </a:p>
          <a:p>
            <a:pPr marL="285750" indent="-285750">
              <a:buFont typeface="Arial"/>
              <a:buChar char="•"/>
            </a:pPr>
            <a:r>
              <a:rPr lang="en-US" sz="3200">
                <a:solidFill>
                  <a:schemeClr val="bg1"/>
                </a:solidFill>
                <a:latin typeface="Bahnschrift SemiBold Condensed" panose="020B0502040204020203" pitchFamily="34" charset="0"/>
                <a:cs typeface="Aharoni" panose="02010803020104030203" pitchFamily="2" charset="-79"/>
              </a:rPr>
              <a:t>Since the device is a small modular form factor it will allow for multiple devices to be placed throughout large sections of ballast to get a wide range of data.</a:t>
            </a:r>
          </a:p>
          <a:p>
            <a:pPr marL="285750" indent="-285750">
              <a:buFont typeface="Arial"/>
              <a:buChar char="•"/>
            </a:pPr>
            <a:r>
              <a:rPr lang="en-US" sz="3200">
                <a:solidFill>
                  <a:schemeClr val="bg1"/>
                </a:solidFill>
                <a:latin typeface="Bahnschrift SemiBold Condensed" panose="020B0502040204020203" pitchFamily="34" charset="0"/>
                <a:cs typeface="Aharoni" panose="02010803020104030203" pitchFamily="2" charset="-79"/>
              </a:rPr>
              <a:t>Although the device is originally designed to be placed within railroad ballast, with modifications to the water inlet on the device it could then be used in a variety of soil conditions.</a:t>
            </a:r>
          </a:p>
          <a:p>
            <a:pPr marL="285750" indent="-285750">
              <a:buFont typeface="Arial"/>
              <a:buChar char="•"/>
            </a:pPr>
            <a:r>
              <a:rPr lang="en-US" sz="3200">
                <a:solidFill>
                  <a:schemeClr val="bg1"/>
                </a:solidFill>
                <a:latin typeface="Bahnschrift SemiBold Condensed" panose="020B0502040204020203" pitchFamily="34" charset="0"/>
                <a:cs typeface="Aharoni" panose="02010803020104030203" pitchFamily="2" charset="-79"/>
              </a:rPr>
              <a:t>One example of this could be to place a modified sensor beneath the greens of a golf course hole to ensure that the greens have the proper amount of water in their soil.</a:t>
            </a:r>
          </a:p>
        </p:txBody>
      </p:sp>
    </p:spTree>
    <p:extLst>
      <p:ext uri="{BB962C8B-B14F-4D97-AF65-F5344CB8AC3E}">
        <p14:creationId xmlns:p14="http://schemas.microsoft.com/office/powerpoint/2010/main" val="2530935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32877"/>
            <a:ext cx="18274400" cy="9670656"/>
          </a:xfrm>
          <a:prstGeom prst="rect">
            <a:avLst/>
          </a:prstGeom>
          <a:solidFill>
            <a:srgbClr val="F8F8F8"/>
          </a:solidFill>
        </p:spPr>
        <p:txBody>
          <a:bodyPr/>
          <a:lstStyle/>
          <a:p>
            <a:endParaRPr lang="en-US"/>
          </a:p>
        </p:txBody>
      </p:sp>
      <p:grpSp>
        <p:nvGrpSpPr>
          <p:cNvPr id="3" name="Group 3"/>
          <p:cNvGrpSpPr/>
          <p:nvPr/>
        </p:nvGrpSpPr>
        <p:grpSpPr>
          <a:xfrm>
            <a:off x="7588" y="1902443"/>
            <a:ext cx="18266811" cy="8326490"/>
            <a:chOff x="0" y="-36960"/>
            <a:chExt cx="7653292" cy="3387158"/>
          </a:xfrm>
        </p:grpSpPr>
        <p:sp>
          <p:nvSpPr>
            <p:cNvPr id="4" name="Freeform 4"/>
            <p:cNvSpPr/>
            <p:nvPr/>
          </p:nvSpPr>
          <p:spPr>
            <a:xfrm>
              <a:off x="0" y="-36960"/>
              <a:ext cx="7653292" cy="3387158"/>
            </a:xfrm>
            <a:custGeom>
              <a:avLst/>
              <a:gdLst/>
              <a:ahLst/>
              <a:cxnLst/>
              <a:rect l="l" t="t" r="r" b="b"/>
              <a:pathLst>
                <a:path w="7659435" h="3350198">
                  <a:moveTo>
                    <a:pt x="0" y="0"/>
                  </a:moveTo>
                  <a:lnTo>
                    <a:pt x="7659435" y="0"/>
                  </a:lnTo>
                  <a:lnTo>
                    <a:pt x="7659435" y="3350198"/>
                  </a:lnTo>
                  <a:lnTo>
                    <a:pt x="0" y="3350198"/>
                  </a:lnTo>
                  <a:close/>
                </a:path>
              </a:pathLst>
            </a:custGeom>
            <a:solidFill>
              <a:srgbClr val="2E2E2E"/>
            </a:solidFill>
          </p:spPr>
          <p:txBody>
            <a:bodyPr/>
            <a:lstStyle/>
            <a:p>
              <a:endParaRPr lang="en-US" sz="2800">
                <a:solidFill>
                  <a:schemeClr val="bg1"/>
                </a:solidFill>
                <a:latin typeface="Bahnschrift SemiBold Condensed" panose="020B0502040204020203" pitchFamily="34" charset="0"/>
              </a:endParaRPr>
            </a:p>
          </p:txBody>
        </p:sp>
      </p:grpSp>
      <p:sp>
        <p:nvSpPr>
          <p:cNvPr id="8" name="TextBox 8"/>
          <p:cNvSpPr txBox="1"/>
          <p:nvPr/>
        </p:nvSpPr>
        <p:spPr>
          <a:xfrm>
            <a:off x="7588" y="615949"/>
            <a:ext cx="18274400" cy="756617"/>
          </a:xfrm>
          <a:prstGeom prst="rect">
            <a:avLst/>
          </a:prstGeom>
        </p:spPr>
        <p:txBody>
          <a:bodyPr lIns="0" tIns="0" rIns="0" bIns="0" rtlCol="0" anchor="t">
            <a:spAutoFit/>
          </a:bodyPr>
          <a:lstStyle/>
          <a:p>
            <a:pPr algn="ctr">
              <a:lnSpc>
                <a:spcPts val="5918"/>
              </a:lnSpc>
            </a:pPr>
            <a:r>
              <a:rPr lang="en-US" sz="6000" spc="804">
                <a:solidFill>
                  <a:srgbClr val="ECB837"/>
                </a:solidFill>
                <a:latin typeface="Bahnschrift SemiBold Condensed" panose="020B0502040204020203" pitchFamily="34" charset="0"/>
                <a:cs typeface="Aharoni" panose="02010803020104030203" pitchFamily="2" charset="-79"/>
              </a:rPr>
              <a:t>Brain Ballast Sensor Architecture</a:t>
            </a:r>
          </a:p>
        </p:txBody>
      </p:sp>
      <p:sp>
        <p:nvSpPr>
          <p:cNvPr id="5" name="TextBox 4">
            <a:extLst>
              <a:ext uri="{FF2B5EF4-FFF2-40B4-BE49-F238E27FC236}">
                <a16:creationId xmlns:a16="http://schemas.microsoft.com/office/drawing/2014/main" id="{5BDA3B1C-DA69-9CF3-5000-800C54538D18}"/>
              </a:ext>
            </a:extLst>
          </p:cNvPr>
          <p:cNvSpPr txBox="1"/>
          <p:nvPr/>
        </p:nvSpPr>
        <p:spPr>
          <a:xfrm>
            <a:off x="122738" y="2117235"/>
            <a:ext cx="9021262" cy="1938992"/>
          </a:xfrm>
          <a:prstGeom prst="rect">
            <a:avLst/>
          </a:prstGeom>
          <a:noFill/>
        </p:spPr>
        <p:txBody>
          <a:bodyPr wrap="square" rtlCol="0">
            <a:spAutoFit/>
          </a:bodyPr>
          <a:lstStyle/>
          <a:p>
            <a:r>
              <a:rPr lang="en-US" sz="2400">
                <a:solidFill>
                  <a:schemeClr val="bg1"/>
                </a:solidFill>
                <a:effectLst/>
                <a:latin typeface="Bahnschrift SemiBold Condensed" panose="020B0502040204020203" pitchFamily="34" charset="0"/>
                <a:ea typeface="Times New Roman" panose="02020603050405020304" pitchFamily="18" charset="0"/>
              </a:rPr>
              <a:t>The Brain Ballast Sensor overall goal is to be able detect core water pressures from within the center of railroad ballast and transmit this collected data wirelessly. Our plan is to make modifications to a currently existing device already on the market. The device we plan to make modifications to is the Transducers Direct </a:t>
            </a:r>
            <a:r>
              <a:rPr lang="en-US" sz="2400" err="1">
                <a:solidFill>
                  <a:schemeClr val="bg1"/>
                </a:solidFill>
                <a:effectLst/>
                <a:latin typeface="Bahnschrift SemiBold Condensed" panose="020B0502040204020203" pitchFamily="34" charset="0"/>
                <a:ea typeface="Times New Roman" panose="02020603050405020304" pitchFamily="18" charset="0"/>
              </a:rPr>
              <a:t>Cirrussense</a:t>
            </a:r>
            <a:r>
              <a:rPr lang="en-US" sz="2400">
                <a:solidFill>
                  <a:schemeClr val="bg1"/>
                </a:solidFill>
                <a:effectLst/>
                <a:latin typeface="Bahnschrift SemiBold Condensed" panose="020B0502040204020203" pitchFamily="34" charset="0"/>
                <a:ea typeface="Times New Roman" panose="02020603050405020304" pitchFamily="18" charset="0"/>
              </a:rPr>
              <a:t> TDWLB0050034 Wireless pressure transducer [26]. </a:t>
            </a:r>
            <a:endParaRPr lang="en-US" sz="2400">
              <a:solidFill>
                <a:schemeClr val="bg1"/>
              </a:solidFill>
              <a:latin typeface="Bahnschrift SemiBold Condensed" panose="020B0502040204020203" pitchFamily="34" charset="0"/>
            </a:endParaRPr>
          </a:p>
        </p:txBody>
      </p:sp>
      <p:sp>
        <p:nvSpPr>
          <p:cNvPr id="6" name="TextBox 5">
            <a:extLst>
              <a:ext uri="{FF2B5EF4-FFF2-40B4-BE49-F238E27FC236}">
                <a16:creationId xmlns:a16="http://schemas.microsoft.com/office/drawing/2014/main" id="{697A3033-9608-65A8-D4AC-37BB48F8B29F}"/>
              </a:ext>
            </a:extLst>
          </p:cNvPr>
          <p:cNvSpPr txBox="1"/>
          <p:nvPr/>
        </p:nvSpPr>
        <p:spPr>
          <a:xfrm>
            <a:off x="9144000" y="2111098"/>
            <a:ext cx="9021262" cy="1200329"/>
          </a:xfrm>
          <a:prstGeom prst="rect">
            <a:avLst/>
          </a:prstGeom>
          <a:noFill/>
        </p:spPr>
        <p:txBody>
          <a:bodyPr wrap="square" rtlCol="0">
            <a:spAutoFit/>
          </a:bodyPr>
          <a:lstStyle/>
          <a:p>
            <a:r>
              <a:rPr lang="en-US" sz="2400">
                <a:solidFill>
                  <a:schemeClr val="bg1"/>
                </a:solidFill>
                <a:effectLst/>
                <a:latin typeface="Bahnschrift SemiBold Condensed" panose="020B0502040204020203" pitchFamily="34" charset="0"/>
                <a:ea typeface="Times New Roman" panose="02020603050405020304" pitchFamily="18" charset="0"/>
              </a:rPr>
              <a:t>The main piece of hardware we intend to add is a BOSCH accelerometer sensor called the BMA400. This piece of hardware will allow us to detect movements from the Brain Ballast Sensor which can further indicate changes in the railroad ballast [5].</a:t>
            </a:r>
            <a:endParaRPr lang="en-US" sz="2400">
              <a:solidFill>
                <a:schemeClr val="bg1"/>
              </a:solidFill>
              <a:latin typeface="Bahnschrift SemiBold Condensed" panose="020B0502040204020203" pitchFamily="34" charset="0"/>
            </a:endParaRPr>
          </a:p>
        </p:txBody>
      </p:sp>
      <p:pic>
        <p:nvPicPr>
          <p:cNvPr id="7" name="Picture 6">
            <a:extLst>
              <a:ext uri="{FF2B5EF4-FFF2-40B4-BE49-F238E27FC236}">
                <a16:creationId xmlns:a16="http://schemas.microsoft.com/office/drawing/2014/main" id="{63460FA3-0C9D-4E19-842D-5217B9E491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4913" y="4197648"/>
            <a:ext cx="5576195" cy="1767431"/>
          </a:xfrm>
          <a:prstGeom prst="rect">
            <a:avLst/>
          </a:prstGeom>
          <a:noFill/>
          <a:ln>
            <a:noFill/>
          </a:ln>
        </p:spPr>
      </p:pic>
      <p:sp>
        <p:nvSpPr>
          <p:cNvPr id="9" name="TextBox 8">
            <a:extLst>
              <a:ext uri="{FF2B5EF4-FFF2-40B4-BE49-F238E27FC236}">
                <a16:creationId xmlns:a16="http://schemas.microsoft.com/office/drawing/2014/main" id="{A7FAF284-2233-E318-2F97-B561E2363AC2}"/>
              </a:ext>
            </a:extLst>
          </p:cNvPr>
          <p:cNvSpPr txBox="1"/>
          <p:nvPr/>
        </p:nvSpPr>
        <p:spPr>
          <a:xfrm>
            <a:off x="1067823" y="6125624"/>
            <a:ext cx="4056500" cy="369332"/>
          </a:xfrm>
          <a:prstGeom prst="rect">
            <a:avLst/>
          </a:prstGeom>
          <a:noFill/>
        </p:spPr>
        <p:txBody>
          <a:bodyPr wrap="square" rtlCol="0">
            <a:spAutoFit/>
          </a:bodyPr>
          <a:lstStyle/>
          <a:p>
            <a:pPr algn="ctr"/>
            <a:r>
              <a:rPr lang="en-US">
                <a:solidFill>
                  <a:schemeClr val="bg1"/>
                </a:solidFill>
                <a:latin typeface="Bahnschrift SemiBold Condensed" panose="020B0502040204020203" pitchFamily="34" charset="0"/>
              </a:rPr>
              <a:t>Current TDWELB0050034 device</a:t>
            </a:r>
          </a:p>
        </p:txBody>
      </p:sp>
      <p:pic>
        <p:nvPicPr>
          <p:cNvPr id="10" name="Picture 9">
            <a:extLst>
              <a:ext uri="{FF2B5EF4-FFF2-40B4-BE49-F238E27FC236}">
                <a16:creationId xmlns:a16="http://schemas.microsoft.com/office/drawing/2014/main" id="{4D5F210C-A79E-59ED-D83B-C6349D41F30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8308" t="12761" r="37152" b="15489"/>
          <a:stretch/>
        </p:blipFill>
        <p:spPr bwMode="auto">
          <a:xfrm>
            <a:off x="5928065" y="4197648"/>
            <a:ext cx="2522463" cy="5421846"/>
          </a:xfrm>
          <a:prstGeom prst="rect">
            <a:avLst/>
          </a:prstGeom>
          <a:noFill/>
          <a:ln>
            <a:noFill/>
          </a:ln>
          <a:extLst>
            <a:ext uri="{53640926-AAD7-44D8-BBD7-CCE9431645EC}">
              <a14:shadowObscured xmlns:a14="http://schemas.microsoft.com/office/drawing/2010/main"/>
            </a:ext>
          </a:extLst>
        </p:spPr>
      </p:pic>
      <p:pic>
        <p:nvPicPr>
          <p:cNvPr id="11" name="Picture 10" descr="A black box with blue lines&#10;&#10;Description automatically generated">
            <a:extLst>
              <a:ext uri="{FF2B5EF4-FFF2-40B4-BE49-F238E27FC236}">
                <a16:creationId xmlns:a16="http://schemas.microsoft.com/office/drawing/2014/main" id="{C41C7328-ED67-E884-2194-7E77CCD76F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18848" y="3444154"/>
            <a:ext cx="3423192" cy="2664339"/>
          </a:xfrm>
          <a:prstGeom prst="rect">
            <a:avLst/>
          </a:prstGeom>
        </p:spPr>
      </p:pic>
      <p:sp>
        <p:nvSpPr>
          <p:cNvPr id="12" name="TextBox 11">
            <a:extLst>
              <a:ext uri="{FF2B5EF4-FFF2-40B4-BE49-F238E27FC236}">
                <a16:creationId xmlns:a16="http://schemas.microsoft.com/office/drawing/2014/main" id="{96C78768-CD44-45C7-61C1-CF3952837CAF}"/>
              </a:ext>
            </a:extLst>
          </p:cNvPr>
          <p:cNvSpPr txBox="1"/>
          <p:nvPr/>
        </p:nvSpPr>
        <p:spPr>
          <a:xfrm>
            <a:off x="9218848" y="6345568"/>
            <a:ext cx="3423192" cy="369332"/>
          </a:xfrm>
          <a:prstGeom prst="rect">
            <a:avLst/>
          </a:prstGeom>
          <a:noFill/>
        </p:spPr>
        <p:txBody>
          <a:bodyPr wrap="square" rtlCol="0">
            <a:spAutoFit/>
          </a:bodyPr>
          <a:lstStyle/>
          <a:p>
            <a:r>
              <a:rPr lang="en-US">
                <a:solidFill>
                  <a:schemeClr val="bg1"/>
                </a:solidFill>
                <a:latin typeface="Bahnschrift SemiBold Condensed" panose="020B0502040204020203" pitchFamily="34" charset="0"/>
              </a:rPr>
              <a:t>BOSCH BMA400 Accelerometer </a:t>
            </a:r>
          </a:p>
        </p:txBody>
      </p:sp>
      <p:pic>
        <p:nvPicPr>
          <p:cNvPr id="13" name="Picture 12" descr="A close-up of a computer&#10;&#10;Description automatically generated">
            <a:extLst>
              <a:ext uri="{FF2B5EF4-FFF2-40B4-BE49-F238E27FC236}">
                <a16:creationId xmlns:a16="http://schemas.microsoft.com/office/drawing/2014/main" id="{85244A32-B143-DCCC-6937-8631C454EB2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814828" y="3444154"/>
            <a:ext cx="5307475" cy="4185967"/>
          </a:xfrm>
          <a:prstGeom prst="rect">
            <a:avLst/>
          </a:prstGeom>
        </p:spPr>
      </p:pic>
      <p:sp>
        <p:nvSpPr>
          <p:cNvPr id="14" name="TextBox 13">
            <a:extLst>
              <a:ext uri="{FF2B5EF4-FFF2-40B4-BE49-F238E27FC236}">
                <a16:creationId xmlns:a16="http://schemas.microsoft.com/office/drawing/2014/main" id="{03FAD0FA-8531-4E9A-614A-A37592BE99D5}"/>
              </a:ext>
            </a:extLst>
          </p:cNvPr>
          <p:cNvSpPr txBox="1"/>
          <p:nvPr/>
        </p:nvSpPr>
        <p:spPr>
          <a:xfrm>
            <a:off x="12758824" y="7762848"/>
            <a:ext cx="3423192" cy="369332"/>
          </a:xfrm>
          <a:prstGeom prst="rect">
            <a:avLst/>
          </a:prstGeom>
          <a:noFill/>
        </p:spPr>
        <p:txBody>
          <a:bodyPr wrap="square" rtlCol="0">
            <a:spAutoFit/>
          </a:bodyPr>
          <a:lstStyle/>
          <a:p>
            <a:r>
              <a:rPr lang="en-US">
                <a:solidFill>
                  <a:schemeClr val="bg1"/>
                </a:solidFill>
                <a:latin typeface="Bahnschrift SemiBold Condensed" panose="020B0502040204020203" pitchFamily="34" charset="0"/>
              </a:rPr>
              <a:t>BOSCH BMA400 Accelerometer pin layout</a:t>
            </a:r>
          </a:p>
        </p:txBody>
      </p:sp>
    </p:spTree>
    <p:extLst>
      <p:ext uri="{BB962C8B-B14F-4D97-AF65-F5344CB8AC3E}">
        <p14:creationId xmlns:p14="http://schemas.microsoft.com/office/powerpoint/2010/main" val="1460879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CB837"/>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4670967" cy="10448579"/>
            <a:chOff x="0" y="0"/>
            <a:chExt cx="6227956" cy="13931438"/>
          </a:xfrm>
        </p:grpSpPr>
        <p:pic>
          <p:nvPicPr>
            <p:cNvPr id="3" name="Picture 3"/>
            <p:cNvPicPr>
              <a:picLocks noChangeAspect="1"/>
            </p:cNvPicPr>
            <p:nvPr/>
          </p:nvPicPr>
          <p:blipFill>
            <a:blip r:embed="rId2"/>
            <a:srcRect l="16450" r="16450"/>
            <a:stretch>
              <a:fillRect/>
            </a:stretch>
          </p:blipFill>
          <p:spPr>
            <a:xfrm>
              <a:off x="0" y="0"/>
              <a:ext cx="6227956" cy="13931438"/>
            </a:xfrm>
            <a:prstGeom prst="rect">
              <a:avLst/>
            </a:prstGeom>
          </p:spPr>
        </p:pic>
      </p:grpSp>
      <p:grpSp>
        <p:nvGrpSpPr>
          <p:cNvPr id="4" name="Group 4"/>
          <p:cNvGrpSpPr/>
          <p:nvPr/>
        </p:nvGrpSpPr>
        <p:grpSpPr>
          <a:xfrm>
            <a:off x="13557787" y="0"/>
            <a:ext cx="4913335" cy="10287000"/>
            <a:chOff x="0" y="0"/>
            <a:chExt cx="6551113" cy="13716000"/>
          </a:xfrm>
        </p:grpSpPr>
        <p:pic>
          <p:nvPicPr>
            <p:cNvPr id="5" name="Picture 5"/>
            <p:cNvPicPr>
              <a:picLocks noChangeAspect="1"/>
            </p:cNvPicPr>
            <p:nvPr/>
          </p:nvPicPr>
          <p:blipFill>
            <a:blip r:embed="rId3"/>
            <a:srcRect l="34118" r="34118"/>
            <a:stretch>
              <a:fillRect/>
            </a:stretch>
          </p:blipFill>
          <p:spPr>
            <a:xfrm>
              <a:off x="0" y="0"/>
              <a:ext cx="6551113" cy="13716000"/>
            </a:xfrm>
            <a:prstGeom prst="rect">
              <a:avLst/>
            </a:prstGeom>
          </p:spPr>
        </p:pic>
      </p:grpSp>
      <p:sp>
        <p:nvSpPr>
          <p:cNvPr id="6" name="TextBox 6"/>
          <p:cNvSpPr txBox="1"/>
          <p:nvPr/>
        </p:nvSpPr>
        <p:spPr>
          <a:xfrm>
            <a:off x="4887869" y="4464110"/>
            <a:ext cx="8455756" cy="1192378"/>
          </a:xfrm>
          <a:prstGeom prst="rect">
            <a:avLst/>
          </a:prstGeom>
        </p:spPr>
        <p:txBody>
          <a:bodyPr lIns="0" tIns="0" rIns="0" bIns="0" rtlCol="0" anchor="t">
            <a:spAutoFit/>
          </a:bodyPr>
          <a:lstStyle/>
          <a:p>
            <a:pPr algn="ctr">
              <a:lnSpc>
                <a:spcPts val="10220"/>
              </a:lnSpc>
            </a:pPr>
            <a:r>
              <a:rPr lang="en-US" sz="8000" spc="992">
                <a:solidFill>
                  <a:srgbClr val="2E2E2E"/>
                </a:solidFill>
                <a:latin typeface="Bahnschrift SemiBold Condensed" panose="020B0502040204020203" pitchFamily="34" charset="0"/>
                <a:cs typeface="Aharoni" panose="02010803020104030203" pitchFamily="2" charset="-79"/>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79c742c4-e61c-4fa5-be89-a3cb566a80d1}" enabled="0" method="" siteId="{79c742c4-e61c-4fa5-be89-a3cb566a80d1}" removed="1"/>
</clbl:labelList>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10</Slides>
  <Notes>8</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I - Project Proposal - Brian Ballast Sensor</dc:title>
  <dc:creator>drew stull</dc:creator>
  <cp:revision>1</cp:revision>
  <dcterms:created xsi:type="dcterms:W3CDTF">2006-08-16T00:00:00Z</dcterms:created>
  <dcterms:modified xsi:type="dcterms:W3CDTF">2023-11-26T21:27:58Z</dcterms:modified>
  <dc:identifier>DAFx0jZNBC0</dc:identifier>
</cp:coreProperties>
</file>

<file path=docProps/thumbnail.jpeg>
</file>